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81" r:id="rId7"/>
    <p:sldId id="282" r:id="rId8"/>
    <p:sldId id="303" r:id="rId9"/>
    <p:sldId id="261" r:id="rId10"/>
    <p:sldId id="286" r:id="rId11"/>
    <p:sldId id="289" r:id="rId12"/>
    <p:sldId id="271" r:id="rId13"/>
    <p:sldId id="295" r:id="rId14"/>
    <p:sldId id="266" r:id="rId15"/>
    <p:sldId id="268" r:id="rId16"/>
    <p:sldId id="276" r:id="rId17"/>
    <p:sldId id="277" r:id="rId18"/>
    <p:sldId id="278" r:id="rId19"/>
    <p:sldId id="279" r:id="rId20"/>
    <p:sldId id="280" r:id="rId21"/>
    <p:sldId id="269" r:id="rId22"/>
    <p:sldId id="270" r:id="rId23"/>
    <p:sldId id="283" r:id="rId24"/>
    <p:sldId id="284" r:id="rId25"/>
    <p:sldId id="285" r:id="rId26"/>
    <p:sldId id="272" r:id="rId27"/>
    <p:sldId id="297" r:id="rId28"/>
    <p:sldId id="296" r:id="rId29"/>
    <p:sldId id="298" r:id="rId30"/>
    <p:sldId id="299" r:id="rId31"/>
    <p:sldId id="300" r:id="rId32"/>
    <p:sldId id="273" r:id="rId33"/>
    <p:sldId id="274" r:id="rId34"/>
    <p:sldId id="263" r:id="rId35"/>
    <p:sldId id="275" r:id="rId36"/>
    <p:sldId id="292" r:id="rId37"/>
    <p:sldId id="293" r:id="rId38"/>
    <p:sldId id="294" r:id="rId39"/>
    <p:sldId id="302" r:id="rId40"/>
    <p:sldId id="301" r:id="rId41"/>
    <p:sldId id="265"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10/5/2019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D69F86-AC11-4494-B436-A762CC97FB62}"/>
              </a:ext>
            </a:extLst>
          </p:cNvPr>
          <p:cNvSpPr>
            <a:spLocks noGrp="1"/>
          </p:cNvSpPr>
          <p:nvPr>
            <p:ph type="ctrTitle"/>
          </p:nvPr>
        </p:nvSpPr>
        <p:spPr/>
        <p:txBody>
          <a:bodyPr/>
          <a:lstStyle/>
          <a:p>
            <a:pPr algn="ctr"/>
            <a:r>
              <a:rPr lang="it-IT" dirty="0"/>
              <a:t>Amministrazione di sostegno</a:t>
            </a:r>
          </a:p>
        </p:txBody>
      </p:sp>
      <p:sp>
        <p:nvSpPr>
          <p:cNvPr id="3" name="Sottotitolo 2">
            <a:extLst>
              <a:ext uri="{FF2B5EF4-FFF2-40B4-BE49-F238E27FC236}">
                <a16:creationId xmlns:a16="http://schemas.microsoft.com/office/drawing/2014/main" id="{4C82E828-E87E-4225-BC8E-6FBF52DC8D91}"/>
              </a:ext>
            </a:extLst>
          </p:cNvPr>
          <p:cNvSpPr>
            <a:spLocks noGrp="1"/>
          </p:cNvSpPr>
          <p:nvPr>
            <p:ph type="subTitle" idx="1"/>
          </p:nvPr>
        </p:nvSpPr>
        <p:spPr>
          <a:xfrm>
            <a:off x="2589213" y="5537200"/>
            <a:ext cx="8915399" cy="660400"/>
          </a:xfrm>
        </p:spPr>
        <p:txBody>
          <a:bodyPr>
            <a:normAutofit fontScale="92500" lnSpcReduction="20000"/>
          </a:bodyPr>
          <a:lstStyle/>
          <a:p>
            <a:r>
              <a:rPr lang="it-IT" dirty="0"/>
              <a:t>Alessandria, 5 ottobre 2019</a:t>
            </a:r>
          </a:p>
          <a:p>
            <a:pPr algn="r"/>
            <a:r>
              <a:rPr lang="it-IT" dirty="0"/>
              <a:t>	Avvocato Patrizia Tuis</a:t>
            </a:r>
          </a:p>
        </p:txBody>
      </p:sp>
    </p:spTree>
    <p:extLst>
      <p:ext uri="{BB962C8B-B14F-4D97-AF65-F5344CB8AC3E}">
        <p14:creationId xmlns:p14="http://schemas.microsoft.com/office/powerpoint/2010/main" val="3902528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453A8A-4FFE-4A22-AD81-7B6A80ECB2ED}"/>
              </a:ext>
            </a:extLst>
          </p:cNvPr>
          <p:cNvSpPr>
            <a:spLocks noGrp="1"/>
          </p:cNvSpPr>
          <p:nvPr>
            <p:ph type="title"/>
          </p:nvPr>
        </p:nvSpPr>
        <p:spPr/>
        <p:txBody>
          <a:bodyPr/>
          <a:lstStyle/>
          <a:p>
            <a:r>
              <a:rPr lang="it-IT" dirty="0" err="1"/>
              <a:t>Legittimaziona</a:t>
            </a:r>
            <a:r>
              <a:rPr lang="it-IT" dirty="0"/>
              <a:t> attiva dei Servizi Sociali</a:t>
            </a:r>
          </a:p>
        </p:txBody>
      </p:sp>
      <p:sp>
        <p:nvSpPr>
          <p:cNvPr id="3" name="Segnaposto contenuto 2">
            <a:extLst>
              <a:ext uri="{FF2B5EF4-FFF2-40B4-BE49-F238E27FC236}">
                <a16:creationId xmlns:a16="http://schemas.microsoft.com/office/drawing/2014/main" id="{B547452C-877A-4FE1-B3C6-44074E974F1D}"/>
              </a:ext>
            </a:extLst>
          </p:cNvPr>
          <p:cNvSpPr>
            <a:spLocks noGrp="1"/>
          </p:cNvSpPr>
          <p:nvPr>
            <p:ph idx="1"/>
          </p:nvPr>
        </p:nvSpPr>
        <p:spPr>
          <a:xfrm>
            <a:off x="2273300" y="2133600"/>
            <a:ext cx="9231312" cy="3777622"/>
          </a:xfrm>
        </p:spPr>
        <p:txBody>
          <a:bodyPr>
            <a:normAutofit/>
          </a:bodyPr>
          <a:lstStyle/>
          <a:p>
            <a:pPr marL="0" indent="0">
              <a:buNone/>
            </a:pPr>
            <a:r>
              <a:rPr lang="it-IT" dirty="0"/>
              <a:t>Rappresenta l’esplicito dovere dello Stato di proteggere i soggetti deboli, nel rispetto dei doveri di solidarietà politica, economica e sociale sanciti dall’art. 2 della Costituzione</a:t>
            </a:r>
          </a:p>
          <a:p>
            <a:r>
              <a:rPr lang="it-IT" dirty="0"/>
              <a:t>DOVERE AL SOSTEGNO (dello Stato)</a:t>
            </a:r>
          </a:p>
          <a:p>
            <a:r>
              <a:rPr lang="it-IT" dirty="0"/>
              <a:t>DIRITTO AL SOSTEGNO (del beneficiario)</a:t>
            </a:r>
          </a:p>
          <a:p>
            <a:pPr marL="0" indent="0">
              <a:buNone/>
            </a:pPr>
            <a:r>
              <a:rPr lang="it-IT" dirty="0"/>
              <a:t>La violazione di questo diritto/dovere contrapposto può comportare una responsabilità di tipo risarcitorio ex art. 2043 c.c. (sempre che vi sia nesso causale tra comportamento professionale ed evento dannoso).</a:t>
            </a:r>
          </a:p>
          <a:p>
            <a:pPr marL="0" indent="0">
              <a:buNone/>
            </a:pPr>
            <a:r>
              <a:rPr lang="it-IT" dirty="0"/>
              <a:t>Il vincolo, di carattere solidaristico, non è PENALMENTE sanzionato se non per le ipotesi dell’art. 328 c.p. cioè l’omessa attivazione dei servizi socio-sociali a seguito di richiesta scritta di terzi con segnalazione della situazione di disagio</a:t>
            </a:r>
          </a:p>
        </p:txBody>
      </p:sp>
    </p:spTree>
    <p:extLst>
      <p:ext uri="{BB962C8B-B14F-4D97-AF65-F5344CB8AC3E}">
        <p14:creationId xmlns:p14="http://schemas.microsoft.com/office/powerpoint/2010/main" val="1936615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933B10-09CF-45E0-AFFE-36C0C7A866FE}"/>
              </a:ext>
            </a:extLst>
          </p:cNvPr>
          <p:cNvSpPr>
            <a:spLocks noGrp="1"/>
          </p:cNvSpPr>
          <p:nvPr>
            <p:ph type="title"/>
          </p:nvPr>
        </p:nvSpPr>
        <p:spPr/>
        <p:txBody>
          <a:bodyPr/>
          <a:lstStyle/>
          <a:p>
            <a:r>
              <a:rPr lang="it-IT" dirty="0"/>
              <a:t>Cosa si intende per</a:t>
            </a:r>
            <a:br>
              <a:rPr lang="it-IT" dirty="0"/>
            </a:br>
            <a:r>
              <a:rPr lang="it-IT" dirty="0"/>
              <a:t>SERVIZI SOCIO SANITARI</a:t>
            </a:r>
          </a:p>
        </p:txBody>
      </p:sp>
      <p:sp>
        <p:nvSpPr>
          <p:cNvPr id="3" name="Segnaposto contenuto 2">
            <a:extLst>
              <a:ext uri="{FF2B5EF4-FFF2-40B4-BE49-F238E27FC236}">
                <a16:creationId xmlns:a16="http://schemas.microsoft.com/office/drawing/2014/main" id="{C4295DAC-FA09-45D6-B74A-49ED53B0397A}"/>
              </a:ext>
            </a:extLst>
          </p:cNvPr>
          <p:cNvSpPr>
            <a:spLocks noGrp="1"/>
          </p:cNvSpPr>
          <p:nvPr>
            <p:ph idx="1"/>
          </p:nvPr>
        </p:nvSpPr>
        <p:spPr/>
        <p:txBody>
          <a:bodyPr>
            <a:normAutofit fontScale="92500" lnSpcReduction="20000"/>
          </a:bodyPr>
          <a:lstStyle/>
          <a:p>
            <a:r>
              <a:rPr lang="it-IT" dirty="0"/>
              <a:t>I Distretti sociali e sanitari del territorio</a:t>
            </a:r>
          </a:p>
          <a:p>
            <a:r>
              <a:rPr lang="it-IT" dirty="0"/>
              <a:t>Le strutture ospedaliere</a:t>
            </a:r>
          </a:p>
          <a:p>
            <a:r>
              <a:rPr lang="it-IT" dirty="0"/>
              <a:t>I Servizi per il trattamento delle dipendenze</a:t>
            </a:r>
          </a:p>
          <a:p>
            <a:r>
              <a:rPr lang="it-IT" dirty="0"/>
              <a:t>Le Residenze Sanitarie Assistenziali</a:t>
            </a:r>
          </a:p>
          <a:p>
            <a:r>
              <a:rPr lang="it-IT" dirty="0"/>
              <a:t>Le Comunità Socio Sanitarie per Disabili</a:t>
            </a:r>
          </a:p>
          <a:p>
            <a:r>
              <a:rPr lang="it-IT" dirty="0"/>
              <a:t>I Centri Diurni per Disabili</a:t>
            </a:r>
          </a:p>
          <a:p>
            <a:r>
              <a:rPr lang="it-IT" dirty="0"/>
              <a:t>I Centri Diurni Integrati per Anziani</a:t>
            </a:r>
          </a:p>
          <a:p>
            <a:r>
              <a:rPr lang="it-IT" dirty="0"/>
              <a:t>Le Strutture residenziali e semiresidenziali</a:t>
            </a:r>
          </a:p>
          <a:p>
            <a:r>
              <a:rPr lang="it-IT" dirty="0"/>
              <a:t>Le Strutture di riabilitazione ambulatoriale</a:t>
            </a:r>
          </a:p>
          <a:p>
            <a:r>
              <a:rPr lang="it-IT" dirty="0"/>
              <a:t>Le CSSA del Ministero della Giustizia</a:t>
            </a:r>
          </a:p>
          <a:p>
            <a:r>
              <a:rPr lang="it-IT" dirty="0"/>
              <a:t>Tutti i servizi che tutelano o hanno in cura le persone non autosufficienti</a:t>
            </a:r>
          </a:p>
        </p:txBody>
      </p:sp>
    </p:spTree>
    <p:extLst>
      <p:ext uri="{BB962C8B-B14F-4D97-AF65-F5344CB8AC3E}">
        <p14:creationId xmlns:p14="http://schemas.microsoft.com/office/powerpoint/2010/main" val="2310172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A2D41B-45C5-4866-BC87-E1D2DE19D5E7}"/>
              </a:ext>
            </a:extLst>
          </p:cNvPr>
          <p:cNvSpPr>
            <a:spLocks noGrp="1"/>
          </p:cNvSpPr>
          <p:nvPr>
            <p:ph type="title"/>
          </p:nvPr>
        </p:nvSpPr>
        <p:spPr/>
        <p:txBody>
          <a:bodyPr/>
          <a:lstStyle/>
          <a:p>
            <a:r>
              <a:rPr lang="it-IT" dirty="0"/>
              <a:t>Dove presentare il RICORSO</a:t>
            </a:r>
          </a:p>
        </p:txBody>
      </p:sp>
      <p:sp>
        <p:nvSpPr>
          <p:cNvPr id="3" name="Segnaposto contenuto 2">
            <a:extLst>
              <a:ext uri="{FF2B5EF4-FFF2-40B4-BE49-F238E27FC236}">
                <a16:creationId xmlns:a16="http://schemas.microsoft.com/office/drawing/2014/main" id="{6436E75B-9688-47EC-97ED-8CD970FD487E}"/>
              </a:ext>
            </a:extLst>
          </p:cNvPr>
          <p:cNvSpPr>
            <a:spLocks noGrp="1"/>
          </p:cNvSpPr>
          <p:nvPr>
            <p:ph idx="1"/>
          </p:nvPr>
        </p:nvSpPr>
        <p:spPr/>
        <p:txBody>
          <a:bodyPr/>
          <a:lstStyle/>
          <a:p>
            <a:r>
              <a:rPr lang="it-IT" dirty="0"/>
              <a:t>Al GIUDICE TUTELARE del luogo in cui la persona ha la residenza o il domicilio</a:t>
            </a:r>
          </a:p>
        </p:txBody>
      </p:sp>
    </p:spTree>
    <p:extLst>
      <p:ext uri="{BB962C8B-B14F-4D97-AF65-F5344CB8AC3E}">
        <p14:creationId xmlns:p14="http://schemas.microsoft.com/office/powerpoint/2010/main" val="3716055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6BECCB-22EC-4FEE-83FB-3FCFE2516A0E}"/>
              </a:ext>
            </a:extLst>
          </p:cNvPr>
          <p:cNvSpPr>
            <a:spLocks noGrp="1"/>
          </p:cNvSpPr>
          <p:nvPr>
            <p:ph type="title"/>
          </p:nvPr>
        </p:nvSpPr>
        <p:spPr/>
        <p:txBody>
          <a:bodyPr/>
          <a:lstStyle/>
          <a:p>
            <a:r>
              <a:rPr lang="it-IT" dirty="0"/>
              <a:t>Il Procedimento</a:t>
            </a:r>
          </a:p>
        </p:txBody>
      </p:sp>
      <p:sp>
        <p:nvSpPr>
          <p:cNvPr id="3" name="Segnaposto contenuto 2">
            <a:extLst>
              <a:ext uri="{FF2B5EF4-FFF2-40B4-BE49-F238E27FC236}">
                <a16:creationId xmlns:a16="http://schemas.microsoft.com/office/drawing/2014/main" id="{083DBDEF-ECCD-4626-B34D-BC83F4AE4A2B}"/>
              </a:ext>
            </a:extLst>
          </p:cNvPr>
          <p:cNvSpPr>
            <a:spLocks noGrp="1"/>
          </p:cNvSpPr>
          <p:nvPr>
            <p:ph idx="1"/>
          </p:nvPr>
        </p:nvSpPr>
        <p:spPr/>
        <p:txBody>
          <a:bodyPr/>
          <a:lstStyle/>
          <a:p>
            <a:r>
              <a:rPr lang="it-IT" dirty="0"/>
              <a:t>È ispirato a criteri di speditezza ed elasticità finalizzati a consentire in tempi ragionevolmente contenuti una visione dei bisogni e degli interessi della persona:</a:t>
            </a:r>
          </a:p>
        </p:txBody>
      </p:sp>
    </p:spTree>
    <p:extLst>
      <p:ext uri="{BB962C8B-B14F-4D97-AF65-F5344CB8AC3E}">
        <p14:creationId xmlns:p14="http://schemas.microsoft.com/office/powerpoint/2010/main" val="580445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802E6C-9DEA-435C-8E73-A10359A21A0B}"/>
              </a:ext>
            </a:extLst>
          </p:cNvPr>
          <p:cNvSpPr>
            <a:spLocks noGrp="1"/>
          </p:cNvSpPr>
          <p:nvPr>
            <p:ph type="title"/>
          </p:nvPr>
        </p:nvSpPr>
        <p:spPr/>
        <p:txBody>
          <a:bodyPr/>
          <a:lstStyle/>
          <a:p>
            <a:r>
              <a:rPr lang="it-IT" dirty="0"/>
              <a:t>IL RICORSO: CONTENUTO (art. 407 </a:t>
            </a:r>
            <a:r>
              <a:rPr lang="it-IT" dirty="0" err="1"/>
              <a:t>cod.civ</a:t>
            </a:r>
            <a:r>
              <a:rPr lang="it-IT" dirty="0"/>
              <a:t>.)</a:t>
            </a:r>
          </a:p>
        </p:txBody>
      </p:sp>
      <p:sp>
        <p:nvSpPr>
          <p:cNvPr id="3" name="Segnaposto contenuto 2">
            <a:extLst>
              <a:ext uri="{FF2B5EF4-FFF2-40B4-BE49-F238E27FC236}">
                <a16:creationId xmlns:a16="http://schemas.microsoft.com/office/drawing/2014/main" id="{01F40BF6-CB6B-4C8A-AF1F-8559A5527CD9}"/>
              </a:ext>
            </a:extLst>
          </p:cNvPr>
          <p:cNvSpPr>
            <a:spLocks noGrp="1"/>
          </p:cNvSpPr>
          <p:nvPr>
            <p:ph idx="1"/>
          </p:nvPr>
        </p:nvSpPr>
        <p:spPr/>
        <p:txBody>
          <a:bodyPr/>
          <a:lstStyle/>
          <a:p>
            <a:pPr algn="just">
              <a:buFontTx/>
              <a:buChar char="-"/>
            </a:pPr>
            <a:r>
              <a:rPr lang="it-IT" dirty="0"/>
              <a:t>Generalità del beneficiario</a:t>
            </a:r>
          </a:p>
          <a:p>
            <a:pPr algn="just">
              <a:buFontTx/>
              <a:buChar char="-"/>
            </a:pPr>
            <a:r>
              <a:rPr lang="it-IT" dirty="0"/>
              <a:t>Sua dimora abituale</a:t>
            </a:r>
          </a:p>
          <a:p>
            <a:pPr algn="just">
              <a:buFontTx/>
              <a:buChar char="-"/>
            </a:pPr>
            <a:r>
              <a:rPr lang="it-IT" dirty="0"/>
              <a:t>Ragioni per cui si chiede la nomina di un </a:t>
            </a:r>
            <a:r>
              <a:rPr lang="it-IT" dirty="0" err="1"/>
              <a:t>AdS</a:t>
            </a:r>
            <a:endParaRPr lang="it-IT" dirty="0"/>
          </a:p>
          <a:p>
            <a:pPr algn="just">
              <a:buFontTx/>
              <a:buChar char="-"/>
            </a:pPr>
            <a:r>
              <a:rPr lang="it-IT" dirty="0"/>
              <a:t>Nominativo e domicilio (se conosciuti) dei coniuge, ascendenti, discendenti, fratelli e conviventi del beneficiario.</a:t>
            </a:r>
          </a:p>
          <a:p>
            <a:pPr algn="just">
              <a:buFontTx/>
              <a:buChar char="-"/>
            </a:pPr>
            <a:r>
              <a:rPr lang="it-IT" dirty="0"/>
              <a:t>Nominativo proposto come </a:t>
            </a:r>
            <a:r>
              <a:rPr lang="it-IT" dirty="0" err="1"/>
              <a:t>AdS</a:t>
            </a:r>
            <a:endParaRPr lang="it-IT" dirty="0"/>
          </a:p>
          <a:p>
            <a:pPr>
              <a:buFontTx/>
              <a:buChar char="-"/>
            </a:pPr>
            <a:endParaRPr lang="it-IT" dirty="0"/>
          </a:p>
        </p:txBody>
      </p:sp>
    </p:spTree>
    <p:extLst>
      <p:ext uri="{BB962C8B-B14F-4D97-AF65-F5344CB8AC3E}">
        <p14:creationId xmlns:p14="http://schemas.microsoft.com/office/powerpoint/2010/main" val="2825217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12C95B-2E44-4D51-8F3D-3DA32BBFCF4C}"/>
              </a:ext>
            </a:extLst>
          </p:cNvPr>
          <p:cNvSpPr>
            <a:spLocks noGrp="1"/>
          </p:cNvSpPr>
          <p:nvPr>
            <p:ph type="title"/>
          </p:nvPr>
        </p:nvSpPr>
        <p:spPr/>
        <p:txBody>
          <a:bodyPr/>
          <a:lstStyle/>
          <a:p>
            <a:r>
              <a:rPr lang="it-IT" dirty="0"/>
              <a:t>UN ESEMPIO</a:t>
            </a:r>
          </a:p>
        </p:txBody>
      </p:sp>
      <p:sp>
        <p:nvSpPr>
          <p:cNvPr id="3" name="Segnaposto contenuto 2">
            <a:extLst>
              <a:ext uri="{FF2B5EF4-FFF2-40B4-BE49-F238E27FC236}">
                <a16:creationId xmlns:a16="http://schemas.microsoft.com/office/drawing/2014/main" id="{D9EE6B64-7BD1-404B-8C9C-FCADDD5F860E}"/>
              </a:ext>
            </a:extLst>
          </p:cNvPr>
          <p:cNvSpPr>
            <a:spLocks noGrp="1"/>
          </p:cNvSpPr>
          <p:nvPr>
            <p:ph idx="1"/>
          </p:nvPr>
        </p:nvSpPr>
        <p:spPr/>
        <p:txBody>
          <a:bodyPr>
            <a:normAutofit/>
          </a:bodyPr>
          <a:lstStyle/>
          <a:p>
            <a:pPr marL="0" indent="0" algn="ctr">
              <a:buNone/>
            </a:pPr>
            <a:r>
              <a:rPr lang="it-IT" b="1" dirty="0"/>
              <a:t>Ill.mo Giudice Tutelare presso il Tribunale di …………..</a:t>
            </a:r>
            <a:endParaRPr lang="it-IT" dirty="0"/>
          </a:p>
          <a:p>
            <a:pPr marL="0" indent="0">
              <a:buNone/>
            </a:pPr>
            <a:r>
              <a:rPr lang="it-IT" b="1" dirty="0"/>
              <a:t>  </a:t>
            </a:r>
            <a:r>
              <a:rPr lang="it-IT" b="1" u="sng" dirty="0"/>
              <a:t>Ricorso per l’apertura di amministrazione di sostegno</a:t>
            </a:r>
          </a:p>
          <a:p>
            <a:pPr marL="0" indent="0">
              <a:buNone/>
            </a:pPr>
            <a:r>
              <a:rPr lang="it-IT" dirty="0"/>
              <a:t>(articolo 406 comma 3 et articolo 407 comma 1 del codice civile) </a:t>
            </a:r>
          </a:p>
          <a:p>
            <a:pPr marL="0" indent="0">
              <a:buNone/>
            </a:pPr>
            <a:r>
              <a:rPr lang="it-IT" dirty="0"/>
              <a:t>Il sottoscritto signor… ……………………… </a:t>
            </a:r>
            <a:r>
              <a:rPr lang="it-IT" dirty="0" err="1"/>
              <a:t>nat</a:t>
            </a:r>
            <a:r>
              <a:rPr lang="it-IT" dirty="0"/>
              <a:t>… a ……………………… il ……………………… residente in ……………………… (</a:t>
            </a:r>
            <a:r>
              <a:rPr lang="it-IT" dirty="0" err="1"/>
              <a:t>tel</a:t>
            </a:r>
            <a:r>
              <a:rPr lang="it-IT" dirty="0"/>
              <a:t> ………………………)</a:t>
            </a:r>
          </a:p>
          <a:p>
            <a:pPr marL="0" indent="0">
              <a:buNone/>
            </a:pPr>
            <a:r>
              <a:rPr lang="it-IT" dirty="0"/>
              <a:t> Quale responsabile del Consorzio socio assistenziale con sede in ……………………… (tel. …….…), avendone i poteri in forza ……………… (</a:t>
            </a:r>
            <a:r>
              <a:rPr lang="it-IT" i="1" dirty="0"/>
              <a:t>del vigente statuto o delibera del consiglio …………… n……… in data ………</a:t>
            </a:r>
            <a:r>
              <a:rPr lang="it-IT" dirty="0"/>
              <a:t>) che in copia conforme all’originale si allega al presente ricorso sotto la lettera “A”, legittimato ai sensi dell’articolo 406 comma 3 del codice civile;</a:t>
            </a:r>
          </a:p>
          <a:p>
            <a:pPr marL="0" indent="0">
              <a:buNone/>
            </a:pPr>
            <a:r>
              <a:rPr lang="it-IT" dirty="0"/>
              <a:t> </a:t>
            </a:r>
          </a:p>
          <a:p>
            <a:endParaRPr lang="it-IT" dirty="0"/>
          </a:p>
        </p:txBody>
      </p:sp>
    </p:spTree>
    <p:extLst>
      <p:ext uri="{BB962C8B-B14F-4D97-AF65-F5344CB8AC3E}">
        <p14:creationId xmlns:p14="http://schemas.microsoft.com/office/powerpoint/2010/main" val="445511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6BB693-F515-4F88-B7DC-E5EAAE81C353}"/>
              </a:ext>
            </a:extLst>
          </p:cNvPr>
          <p:cNvSpPr>
            <a:spLocks noGrp="1"/>
          </p:cNvSpPr>
          <p:nvPr>
            <p:ph type="title"/>
          </p:nvPr>
        </p:nvSpPr>
        <p:spPr/>
        <p:txBody>
          <a:bodyPr/>
          <a:lstStyle/>
          <a:p>
            <a:r>
              <a:rPr lang="it-IT" dirty="0"/>
              <a:t>UN ESEMPIO</a:t>
            </a:r>
          </a:p>
        </p:txBody>
      </p:sp>
      <p:sp>
        <p:nvSpPr>
          <p:cNvPr id="3" name="Segnaposto contenuto 2">
            <a:extLst>
              <a:ext uri="{FF2B5EF4-FFF2-40B4-BE49-F238E27FC236}">
                <a16:creationId xmlns:a16="http://schemas.microsoft.com/office/drawing/2014/main" id="{44206ACF-8BEB-45D7-97E5-737BF28013D8}"/>
              </a:ext>
            </a:extLst>
          </p:cNvPr>
          <p:cNvSpPr>
            <a:spLocks noGrp="1"/>
          </p:cNvSpPr>
          <p:nvPr>
            <p:ph idx="1"/>
          </p:nvPr>
        </p:nvSpPr>
        <p:spPr/>
        <p:txBody>
          <a:bodyPr>
            <a:normAutofit fontScale="85000" lnSpcReduction="10000"/>
          </a:bodyPr>
          <a:lstStyle/>
          <a:p>
            <a:pPr marL="0" indent="0" algn="ctr">
              <a:buNone/>
            </a:pPr>
            <a:r>
              <a:rPr lang="it-IT" b="1" dirty="0"/>
              <a:t>PREMESSO</a:t>
            </a:r>
          </a:p>
          <a:p>
            <a:pPr marL="0" indent="0">
              <a:buNone/>
            </a:pPr>
            <a:r>
              <a:rPr lang="it-IT" dirty="0"/>
              <a:t> - che come risulta dalla relazione dell’assistente sociale …………….…… in data ….……, che in copia si allega al presente ricorso sotto la lettera “.…”, …l… </a:t>
            </a:r>
            <a:r>
              <a:rPr lang="it-IT" dirty="0" err="1"/>
              <a:t>sottoscritt</a:t>
            </a:r>
            <a:r>
              <a:rPr lang="it-IT" dirty="0"/>
              <a:t>… è </a:t>
            </a:r>
            <a:r>
              <a:rPr lang="it-IT" dirty="0" err="1"/>
              <a:t>venut</a:t>
            </a:r>
            <a:r>
              <a:rPr lang="it-IT" dirty="0"/>
              <a:t>… ha conoscenza di fatti tali che rendono opportuna l’apertura di amministrazione di sostegno a favore e nell’interesse del… signor… …….……… </a:t>
            </a:r>
            <a:r>
              <a:rPr lang="it-IT" dirty="0" err="1"/>
              <a:t>nat</a:t>
            </a:r>
            <a:r>
              <a:rPr lang="it-IT" dirty="0"/>
              <a:t>… a ………….… il ……… con stabile dimora in ….……….… tel. …… </a:t>
            </a:r>
          </a:p>
          <a:p>
            <a:pPr marL="0" indent="0">
              <a:buNone/>
            </a:pPr>
            <a:r>
              <a:rPr lang="it-IT" dirty="0"/>
              <a:t>-    che in via riassuntiva rispetto a quanto segnalato dalla relazione come sopra allegata, sono da ritenersi rilevanti e quindi giustificano il presente ricorso le seguenti circostanze e fatti: </a:t>
            </a:r>
          </a:p>
          <a:p>
            <a:r>
              <a:rPr lang="it-IT" dirty="0"/>
              <a:t>1.      ………………………………………………………………………………………………………</a:t>
            </a:r>
          </a:p>
          <a:p>
            <a:r>
              <a:rPr lang="it-IT" dirty="0"/>
              <a:t>2.      ………………………………………………………………………………………………………</a:t>
            </a:r>
          </a:p>
          <a:p>
            <a:r>
              <a:rPr lang="it-IT" dirty="0"/>
              <a:t>3.      ………………………………………………………………………………………………………</a:t>
            </a:r>
          </a:p>
          <a:p>
            <a:r>
              <a:rPr lang="it-IT" dirty="0"/>
              <a:t>4.      ………………………………………………………………………………………………………</a:t>
            </a:r>
          </a:p>
          <a:p>
            <a:endParaRPr lang="it-IT" dirty="0"/>
          </a:p>
        </p:txBody>
      </p:sp>
    </p:spTree>
    <p:extLst>
      <p:ext uri="{BB962C8B-B14F-4D97-AF65-F5344CB8AC3E}">
        <p14:creationId xmlns:p14="http://schemas.microsoft.com/office/powerpoint/2010/main" val="19895188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B103BE-8BA8-490A-BA67-9410FB26F9A5}"/>
              </a:ext>
            </a:extLst>
          </p:cNvPr>
          <p:cNvSpPr>
            <a:spLocks noGrp="1"/>
          </p:cNvSpPr>
          <p:nvPr>
            <p:ph type="title"/>
          </p:nvPr>
        </p:nvSpPr>
        <p:spPr/>
        <p:txBody>
          <a:bodyPr/>
          <a:lstStyle/>
          <a:p>
            <a:r>
              <a:rPr lang="it-IT" dirty="0"/>
              <a:t>UN ESEMPIO</a:t>
            </a:r>
          </a:p>
        </p:txBody>
      </p:sp>
      <p:sp>
        <p:nvSpPr>
          <p:cNvPr id="3" name="Segnaposto contenuto 2">
            <a:extLst>
              <a:ext uri="{FF2B5EF4-FFF2-40B4-BE49-F238E27FC236}">
                <a16:creationId xmlns:a16="http://schemas.microsoft.com/office/drawing/2014/main" id="{DAC99C25-2937-4E3C-B3C2-D77777AABE50}"/>
              </a:ext>
            </a:extLst>
          </p:cNvPr>
          <p:cNvSpPr>
            <a:spLocks noGrp="1"/>
          </p:cNvSpPr>
          <p:nvPr>
            <p:ph idx="1"/>
          </p:nvPr>
        </p:nvSpPr>
        <p:spPr/>
        <p:txBody>
          <a:bodyPr>
            <a:normAutofit fontScale="77500" lnSpcReduction="20000"/>
          </a:bodyPr>
          <a:lstStyle/>
          <a:p>
            <a:pPr marL="0" indent="0">
              <a:buNone/>
            </a:pPr>
            <a:r>
              <a:rPr lang="it-IT" dirty="0"/>
              <a:t>- che …l… signor… ……………… è celibe/separato legalmente/divorziato da ……………/coniugato con …l… signor… …………………… con …l… quale vive stabilmente in ……………………;</a:t>
            </a:r>
          </a:p>
          <a:p>
            <a:pPr marL="0" indent="0">
              <a:buNone/>
            </a:pPr>
            <a:r>
              <a:rPr lang="it-IT" dirty="0"/>
              <a:t>-  che i signori ……………………… risultano essere coniugati in comunione legale dei beni/separazione dei beni/o altro regime patrimoniale convenzionale (</a:t>
            </a:r>
            <a:r>
              <a:rPr lang="it-IT" i="1" dirty="0"/>
              <a:t>in tal caso allegare copia dell’atto che regola i rapporti patrimoniali tra i coniugi</a:t>
            </a:r>
            <a:r>
              <a:rPr lang="it-IT" dirty="0"/>
              <a:t>), così come risulta dall’estratto per riassunto dell’atto di matrimonio che si allega al presente ricorso sotto la lettera “….”;</a:t>
            </a:r>
          </a:p>
          <a:p>
            <a:pPr marL="0" indent="0">
              <a:buNone/>
            </a:pPr>
            <a:r>
              <a:rPr lang="it-IT" dirty="0"/>
              <a:t>-  che …l... signor... ……………………… è </a:t>
            </a:r>
            <a:r>
              <a:rPr lang="it-IT" dirty="0" err="1"/>
              <a:t>affett</a:t>
            </a:r>
            <a:r>
              <a:rPr lang="it-IT" dirty="0"/>
              <a:t>… da ……………………… (</a:t>
            </a:r>
            <a:r>
              <a:rPr lang="it-IT" i="1" dirty="0"/>
              <a:t>indicare le condizioni di salute del soggetto a favore del quale si ricorre, rimarcando quali siano le fragilità e gli impedimenti sopraggiunti che possono giustificare la richiesta di amministratore di sostegno</a:t>
            </a:r>
            <a:r>
              <a:rPr lang="it-IT" dirty="0"/>
              <a:t>), così come risulta dalla certificazione medica che si allega al presente ricorso sotto la lettera “….”;</a:t>
            </a:r>
          </a:p>
          <a:p>
            <a:pPr marL="0" indent="0">
              <a:buNone/>
            </a:pPr>
            <a:r>
              <a:rPr lang="it-IT" dirty="0"/>
              <a:t>-   che …l… signor… ……………… è </a:t>
            </a:r>
            <a:r>
              <a:rPr lang="it-IT" dirty="0" err="1"/>
              <a:t>seguit</a:t>
            </a:r>
            <a:r>
              <a:rPr lang="it-IT" dirty="0"/>
              <a:t>… dai Servizi (</a:t>
            </a:r>
            <a:r>
              <a:rPr lang="it-IT" i="1" dirty="0"/>
              <a:t>sociali o psichiatrici</a:t>
            </a:r>
            <a:r>
              <a:rPr lang="it-IT" dirty="0"/>
              <a:t>) di ……………… con le seguenti modalità: ………………, con operatore di riferimento nella persona di …………………;</a:t>
            </a:r>
          </a:p>
          <a:p>
            <a:pPr marL="0" indent="0">
              <a:buNone/>
            </a:pPr>
            <a:r>
              <a:rPr lang="it-IT" dirty="0"/>
              <a:t> -    che i Servizi sociali intenderebbero articolare un nuovo progetto che tenga presente i seguenti aspetti ……………… e ciò al fine di consentire il mantenimento delle seguenti autonomie ;…………….… </a:t>
            </a:r>
          </a:p>
          <a:p>
            <a:pPr marL="0" indent="0">
              <a:buNone/>
            </a:pPr>
            <a:r>
              <a:rPr lang="it-IT" dirty="0"/>
              <a:t> -    che il medico di famiglia è il dottor …………….…, con ambulatorio in ……………… </a:t>
            </a:r>
            <a:r>
              <a:rPr lang="it-IT" dirty="0" err="1"/>
              <a:t>tel</a:t>
            </a:r>
            <a:r>
              <a:rPr lang="it-IT" dirty="0"/>
              <a:t>…………;</a:t>
            </a:r>
          </a:p>
          <a:p>
            <a:endParaRPr lang="it-IT" dirty="0"/>
          </a:p>
        </p:txBody>
      </p:sp>
    </p:spTree>
    <p:extLst>
      <p:ext uri="{BB962C8B-B14F-4D97-AF65-F5344CB8AC3E}">
        <p14:creationId xmlns:p14="http://schemas.microsoft.com/office/powerpoint/2010/main" val="3876150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A9AD98-2D4D-4904-BFF2-8B6E984C0AC8}"/>
              </a:ext>
            </a:extLst>
          </p:cNvPr>
          <p:cNvSpPr>
            <a:spLocks noGrp="1"/>
          </p:cNvSpPr>
          <p:nvPr>
            <p:ph type="title"/>
          </p:nvPr>
        </p:nvSpPr>
        <p:spPr/>
        <p:txBody>
          <a:bodyPr/>
          <a:lstStyle/>
          <a:p>
            <a:r>
              <a:rPr lang="it-IT" dirty="0"/>
              <a:t>UN ESEMPIO</a:t>
            </a:r>
          </a:p>
        </p:txBody>
      </p:sp>
      <p:sp>
        <p:nvSpPr>
          <p:cNvPr id="3" name="Segnaposto contenuto 2">
            <a:extLst>
              <a:ext uri="{FF2B5EF4-FFF2-40B4-BE49-F238E27FC236}">
                <a16:creationId xmlns:a16="http://schemas.microsoft.com/office/drawing/2014/main" id="{E234904A-069A-4E13-B598-BAD4603465A0}"/>
              </a:ext>
            </a:extLst>
          </p:cNvPr>
          <p:cNvSpPr>
            <a:spLocks noGrp="1"/>
          </p:cNvSpPr>
          <p:nvPr>
            <p:ph idx="1"/>
          </p:nvPr>
        </p:nvSpPr>
        <p:spPr/>
        <p:txBody>
          <a:bodyPr>
            <a:normAutofit fontScale="77500" lnSpcReduction="20000"/>
          </a:bodyPr>
          <a:lstStyle/>
          <a:p>
            <a:pPr marL="0" indent="0">
              <a:buNone/>
            </a:pPr>
            <a:r>
              <a:rPr lang="it-IT" dirty="0"/>
              <a:t>che …l… signor… ….………… è proprietario del seguente bene immobile (</a:t>
            </a:r>
            <a:r>
              <a:rPr lang="it-IT" i="1" dirty="0"/>
              <a:t>indicare tutte le proprietà immobiliari o eventuali altri diritti – usufrutto, abitazione ………………… allegare i titoli di provenienza</a:t>
            </a:r>
            <a:r>
              <a:rPr lang="it-IT" dirty="0"/>
              <a:t>);</a:t>
            </a:r>
          </a:p>
          <a:p>
            <a:pPr marL="0" indent="0">
              <a:buNone/>
            </a:pPr>
            <a:r>
              <a:rPr lang="it-IT" dirty="0"/>
              <a:t>-    che detti beni immobili sono così utilizzati: ……………………… (</a:t>
            </a:r>
            <a:r>
              <a:rPr lang="it-IT" i="1" dirty="0"/>
              <a:t>indicare se sono goduti direttamente, se concessi o in comodato ………………………</a:t>
            </a:r>
            <a:r>
              <a:rPr lang="it-IT" dirty="0"/>
              <a:t>);</a:t>
            </a:r>
          </a:p>
          <a:p>
            <a:pPr marL="0" indent="0">
              <a:buNone/>
            </a:pPr>
            <a:r>
              <a:rPr lang="it-IT" dirty="0"/>
              <a:t>-    che …l… signor… ……………………… è titolare di pensione per importo mensile di euro ….…… e percepisce le seguenti rendite …….…………… per un totale complessivo di euro .……… mensili; </a:t>
            </a:r>
          </a:p>
          <a:p>
            <a:pPr marL="0" indent="0">
              <a:buNone/>
            </a:pPr>
            <a:r>
              <a:rPr lang="it-IT" dirty="0"/>
              <a:t>-  che …l… signor… ……………………… è titolare di conto corrente bancario n. …………, con saldo apparente alla data del …………… di euro …….…… nonché deposito amministrato per l’importo di euro…………, presso l’istituto di credito ………………………; </a:t>
            </a:r>
          </a:p>
          <a:p>
            <a:pPr marL="0" indent="0">
              <a:buNone/>
            </a:pPr>
            <a:r>
              <a:rPr lang="it-IT" b="1" dirty="0"/>
              <a:t>(</a:t>
            </a:r>
            <a:r>
              <a:rPr lang="it-IT" b="1" i="1" u="sng" dirty="0"/>
              <a:t>indicare, se possibile, tutti i dati relativi alla consistenza e caratteristica del patrimonio personale indicando quali siano gli aspetti di maggior difficoltà gestionale di quel determinato patrimonio</a:t>
            </a:r>
            <a:r>
              <a:rPr lang="it-IT" b="1" dirty="0"/>
              <a:t>)</a:t>
            </a:r>
            <a:r>
              <a:rPr lang="it-IT" dirty="0"/>
              <a:t> </a:t>
            </a:r>
          </a:p>
          <a:p>
            <a:pPr marL="0" indent="0">
              <a:buNone/>
            </a:pPr>
            <a:r>
              <a:rPr lang="it-IT" dirty="0"/>
              <a:t>-  che le spese di mantenimento del… signor… ………….……… ammontano ad euro ……… mensili, e che le principali voci di spesa sono: ………………………;</a:t>
            </a:r>
          </a:p>
          <a:p>
            <a:pPr marL="0" indent="0">
              <a:buNone/>
            </a:pPr>
            <a:r>
              <a:rPr lang="it-IT" dirty="0"/>
              <a:t> </a:t>
            </a:r>
          </a:p>
          <a:p>
            <a:endParaRPr lang="it-IT" dirty="0"/>
          </a:p>
        </p:txBody>
      </p:sp>
    </p:spTree>
    <p:extLst>
      <p:ext uri="{BB962C8B-B14F-4D97-AF65-F5344CB8AC3E}">
        <p14:creationId xmlns:p14="http://schemas.microsoft.com/office/powerpoint/2010/main" val="1254536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BAA9E2-963B-474C-BFC3-4AD4C5921994}"/>
              </a:ext>
            </a:extLst>
          </p:cNvPr>
          <p:cNvSpPr>
            <a:spLocks noGrp="1"/>
          </p:cNvSpPr>
          <p:nvPr>
            <p:ph type="title"/>
          </p:nvPr>
        </p:nvSpPr>
        <p:spPr/>
        <p:txBody>
          <a:bodyPr/>
          <a:lstStyle/>
          <a:p>
            <a:r>
              <a:rPr lang="it-IT" dirty="0"/>
              <a:t>UN ESEMPIO</a:t>
            </a:r>
          </a:p>
        </p:txBody>
      </p:sp>
      <p:sp>
        <p:nvSpPr>
          <p:cNvPr id="3" name="Segnaposto contenuto 2">
            <a:extLst>
              <a:ext uri="{FF2B5EF4-FFF2-40B4-BE49-F238E27FC236}">
                <a16:creationId xmlns:a16="http://schemas.microsoft.com/office/drawing/2014/main" id="{C5BF6697-2438-4E18-8D43-7A3460199C4B}"/>
              </a:ext>
            </a:extLst>
          </p:cNvPr>
          <p:cNvSpPr>
            <a:spLocks noGrp="1"/>
          </p:cNvSpPr>
          <p:nvPr>
            <p:ph idx="1"/>
          </p:nvPr>
        </p:nvSpPr>
        <p:spPr/>
        <p:txBody>
          <a:bodyPr>
            <a:normAutofit fontScale="62500" lnSpcReduction="20000"/>
          </a:bodyPr>
          <a:lstStyle/>
          <a:p>
            <a:pPr marL="0" indent="0">
              <a:buNone/>
            </a:pPr>
            <a:r>
              <a:rPr lang="it-IT" dirty="0"/>
              <a:t>che …l… signor… …………….….…… manifesta il desiderio di continuare a vivere presso la propria abitazione, nel proprio nucleo familiare composto da: Sig. ……………………..… coniuge, Sig. ……….…………… figlio, Sig. ………………………;</a:t>
            </a:r>
          </a:p>
          <a:p>
            <a:pPr marL="0" indent="0">
              <a:buNone/>
            </a:pPr>
            <a:r>
              <a:rPr lang="it-IT" dirty="0"/>
              <a:t>    che …l… signor… ………………… svolgeva la seguente attività lavorativa ………………………;</a:t>
            </a:r>
          </a:p>
          <a:p>
            <a:pPr marL="0" indent="0">
              <a:buNone/>
            </a:pPr>
            <a:r>
              <a:rPr lang="it-IT" dirty="0"/>
              <a:t>-  che  l… </a:t>
            </a:r>
            <a:r>
              <a:rPr lang="it-IT" dirty="0" err="1"/>
              <a:t>stess</a:t>
            </a:r>
            <a:r>
              <a:rPr lang="it-IT" dirty="0"/>
              <a:t>… signor… ……………………… coltivava i seguenti interessi ……………………… (</a:t>
            </a:r>
            <a:r>
              <a:rPr lang="it-IT" b="1" i="1" u="sng" dirty="0"/>
              <a:t>culturali, sportivi, ricreativi, artistici …………… indicare ciò che può consentire la individuazione delle caratteristiche dell’eventuale beneficiario al fine di ottenere un provvedimento più aderente possibile ai bisogni ed alle aspirazioni dello stesso, compatibilmente con l’esigenza di tutela</a:t>
            </a:r>
            <a:r>
              <a:rPr lang="it-IT" dirty="0"/>
              <a:t>); </a:t>
            </a:r>
          </a:p>
          <a:p>
            <a:pPr marL="0" indent="0">
              <a:buNone/>
            </a:pPr>
            <a:r>
              <a:rPr lang="it-IT" dirty="0"/>
              <a:t>-    che dato il quadro clinico ad oggi configurabile, …l… signor… ………………… necessita di essere </a:t>
            </a:r>
            <a:r>
              <a:rPr lang="it-IT" dirty="0" err="1"/>
              <a:t>assistit</a:t>
            </a:r>
            <a:r>
              <a:rPr lang="it-IT" dirty="0"/>
              <a:t>… nel compimento dei seguenti atti …………………, mentre appare opportuno </a:t>
            </a:r>
            <a:r>
              <a:rPr lang="it-IT" dirty="0" err="1"/>
              <a:t>sostituirl</a:t>
            </a:r>
            <a:r>
              <a:rPr lang="it-IT" dirty="0"/>
              <a:t>… e </a:t>
            </a:r>
            <a:r>
              <a:rPr lang="it-IT" dirty="0" err="1"/>
              <a:t>rappresentarl</a:t>
            </a:r>
            <a:r>
              <a:rPr lang="it-IT" dirty="0"/>
              <a:t>… nel compimento degli atti ………………………, e ciò perché ……………………… (</a:t>
            </a:r>
            <a:r>
              <a:rPr lang="it-IT" b="1" i="1" u="sng" dirty="0"/>
              <a:t>indicare i motivi che giustificano l’intervento e l’ausilio dell’amministrazione di sostegno sia con riferimento agli interessi personali che patrimoniali, nonché quali autonomie possono permanere in capo al soggetto beneficiario rispetto, ad esempio, alla gestione delle sue entrate mensili</a:t>
            </a:r>
            <a:r>
              <a:rPr lang="it-IT" dirty="0"/>
              <a:t>); </a:t>
            </a:r>
          </a:p>
          <a:p>
            <a:pPr marL="0" indent="0">
              <a:buNone/>
            </a:pPr>
            <a:r>
              <a:rPr lang="it-IT" dirty="0"/>
              <a:t> -    che si rende necessario provvedere con urgenza al compimento dei seguenti atti …………………… (</a:t>
            </a:r>
            <a:r>
              <a:rPr lang="it-IT" b="1" i="1" u="sng" dirty="0"/>
              <a:t>indicare le ragioni dell’urgenza osservando di produrre adeguata documentazione per far sì che il Giudice possa provvedere con la tempestività che il caso impone</a:t>
            </a:r>
            <a:r>
              <a:rPr lang="it-IT" dirty="0"/>
              <a:t>);</a:t>
            </a:r>
          </a:p>
          <a:p>
            <a:pPr marL="0" indent="0">
              <a:buNone/>
            </a:pPr>
            <a:r>
              <a:rPr lang="it-IT" dirty="0"/>
              <a:t> -    che parenti entro il 4° grado ed affini antro il 2° grado del… signor… …………… sono: …………… (</a:t>
            </a:r>
            <a:r>
              <a:rPr lang="it-IT" i="1" dirty="0"/>
              <a:t>Cognome e Nome, luogo e data di nascita, residenza e grado di parentela, recapito telefonico</a:t>
            </a:r>
            <a:r>
              <a:rPr lang="it-IT" dirty="0"/>
              <a:t>);</a:t>
            </a:r>
          </a:p>
          <a:p>
            <a:pPr marL="0" indent="0">
              <a:buNone/>
            </a:pPr>
            <a:r>
              <a:rPr lang="it-IT" dirty="0"/>
              <a:t> -    che …l… signor… ……………… è figli… di …….……….… nato a ..…………….… il ………, residente in …………….……… in vita/deceduto in ………………….… in data ………………… e di ……………..…… nata a ……………………… il …………… residente in ……………………… in vita/deceduta in ……………………… in data ………………;</a:t>
            </a:r>
          </a:p>
          <a:p>
            <a:pPr marL="0" indent="0">
              <a:buNone/>
            </a:pPr>
            <a:r>
              <a:rPr lang="it-IT" dirty="0"/>
              <a:t> </a:t>
            </a:r>
          </a:p>
          <a:p>
            <a:endParaRPr lang="it-IT" dirty="0"/>
          </a:p>
        </p:txBody>
      </p:sp>
    </p:spTree>
    <p:extLst>
      <p:ext uri="{BB962C8B-B14F-4D97-AF65-F5344CB8AC3E}">
        <p14:creationId xmlns:p14="http://schemas.microsoft.com/office/powerpoint/2010/main" val="112196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BCFCF6-BB88-46A6-BD22-2843808BE688}"/>
              </a:ext>
            </a:extLst>
          </p:cNvPr>
          <p:cNvSpPr>
            <a:spLocks noGrp="1"/>
          </p:cNvSpPr>
          <p:nvPr>
            <p:ph type="title"/>
          </p:nvPr>
        </p:nvSpPr>
        <p:spPr/>
        <p:txBody>
          <a:bodyPr/>
          <a:lstStyle/>
          <a:p>
            <a:r>
              <a:rPr lang="it-IT" dirty="0"/>
              <a:t>Quando c’è bisogno dell’Amministrazione di Sostegno?</a:t>
            </a:r>
          </a:p>
        </p:txBody>
      </p:sp>
      <p:pic>
        <p:nvPicPr>
          <p:cNvPr id="5" name="Segnaposto contenuto 4">
            <a:extLst>
              <a:ext uri="{FF2B5EF4-FFF2-40B4-BE49-F238E27FC236}">
                <a16:creationId xmlns:a16="http://schemas.microsoft.com/office/drawing/2014/main" id="{26FC202C-AE3D-419B-8D47-CBC1173FAB96}"/>
              </a:ext>
            </a:extLst>
          </p:cNvPr>
          <p:cNvPicPr>
            <a:picLocks noGrp="1" noChangeAspect="1"/>
          </p:cNvPicPr>
          <p:nvPr>
            <p:ph idx="1"/>
          </p:nvPr>
        </p:nvPicPr>
        <p:blipFill>
          <a:blip r:embed="rId2"/>
          <a:stretch>
            <a:fillRect/>
          </a:stretch>
        </p:blipFill>
        <p:spPr>
          <a:xfrm>
            <a:off x="4470400" y="1905000"/>
            <a:ext cx="4368543" cy="4328890"/>
          </a:xfrm>
        </p:spPr>
      </p:pic>
    </p:spTree>
    <p:extLst>
      <p:ext uri="{BB962C8B-B14F-4D97-AF65-F5344CB8AC3E}">
        <p14:creationId xmlns:p14="http://schemas.microsoft.com/office/powerpoint/2010/main" val="489294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9ED871-3BAA-4ED8-AC3F-369743EBB9D1}"/>
              </a:ext>
            </a:extLst>
          </p:cNvPr>
          <p:cNvSpPr>
            <a:spLocks noGrp="1"/>
          </p:cNvSpPr>
          <p:nvPr>
            <p:ph type="title"/>
          </p:nvPr>
        </p:nvSpPr>
        <p:spPr/>
        <p:txBody>
          <a:bodyPr/>
          <a:lstStyle/>
          <a:p>
            <a:r>
              <a:rPr lang="it-IT" dirty="0"/>
              <a:t>UN ESEMPIO</a:t>
            </a:r>
          </a:p>
        </p:txBody>
      </p:sp>
      <p:sp>
        <p:nvSpPr>
          <p:cNvPr id="3" name="Segnaposto contenuto 2">
            <a:extLst>
              <a:ext uri="{FF2B5EF4-FFF2-40B4-BE49-F238E27FC236}">
                <a16:creationId xmlns:a16="http://schemas.microsoft.com/office/drawing/2014/main" id="{A595819C-6C7D-40EF-8317-D7B63D32F051}"/>
              </a:ext>
            </a:extLst>
          </p:cNvPr>
          <p:cNvSpPr>
            <a:spLocks noGrp="1"/>
          </p:cNvSpPr>
          <p:nvPr>
            <p:ph idx="1"/>
          </p:nvPr>
        </p:nvSpPr>
        <p:spPr/>
        <p:txBody>
          <a:bodyPr>
            <a:normAutofit fontScale="55000" lnSpcReduction="20000"/>
          </a:bodyPr>
          <a:lstStyle/>
          <a:p>
            <a:pPr marL="0" indent="0">
              <a:buNone/>
            </a:pPr>
            <a:r>
              <a:rPr lang="it-IT" dirty="0"/>
              <a:t>che per quanto a propria conoscenza …l… signor… ……………………… non ha designato alcun amministratore di sostegno/</a:t>
            </a:r>
            <a:r>
              <a:rPr lang="it-IT" i="1" dirty="0"/>
              <a:t>oppure</a:t>
            </a:r>
            <a:r>
              <a:rPr lang="it-IT" dirty="0"/>
              <a:t>/ha designato quale proprio amministratore di sostegno, mediante atto ricevuto dal Notaio ……………………. con studio i………………………, il signor… …….…………… </a:t>
            </a:r>
            <a:r>
              <a:rPr lang="it-IT" dirty="0" err="1"/>
              <a:t>nat</a:t>
            </a:r>
            <a:r>
              <a:rPr lang="it-IT" dirty="0"/>
              <a:t>… a ……………………… il …………… residente in ……………………… </a:t>
            </a:r>
          </a:p>
          <a:p>
            <a:pPr marL="0" indent="0">
              <a:buNone/>
            </a:pPr>
            <a:r>
              <a:rPr lang="it-IT" dirty="0"/>
              <a:t>-   che potrebbero assumere l’ufficio di amministratore di sostegno i signori ………………… (</a:t>
            </a:r>
            <a:r>
              <a:rPr lang="it-IT" i="1" dirty="0"/>
              <a:t>indicare generalità e residenza di ognuno</a:t>
            </a:r>
            <a:r>
              <a:rPr lang="it-IT" dirty="0"/>
              <a:t>).</a:t>
            </a:r>
          </a:p>
          <a:p>
            <a:pPr marL="0" indent="0" algn="ctr">
              <a:buNone/>
            </a:pPr>
            <a:r>
              <a:rPr lang="it-IT" sz="2800" b="1" dirty="0"/>
              <a:t>CHIEDE</a:t>
            </a:r>
          </a:p>
          <a:p>
            <a:pPr marL="0" indent="0">
              <a:buNone/>
            </a:pPr>
            <a:r>
              <a:rPr lang="it-IT" dirty="0"/>
              <a:t>Che codesto illustrissimo Giudice Tutelare, verificata la propria competenza territoriale e per materia, provveda ai sensi dell’articolo 405 del codice civile all’apertura di amministrazione di sostegno a favore e nell’interesse del… signor… ……………………… nato a ……………………… con dimora abituale in ……………………… e quindi alla nomina di un amministratore di sostegno.</a:t>
            </a:r>
          </a:p>
          <a:p>
            <a:pPr marL="0" indent="0">
              <a:buNone/>
            </a:pPr>
            <a:r>
              <a:rPr lang="it-IT" dirty="0"/>
              <a:t>Nell’esclusivo interesse del beneficiario si indicano le persone signori ……………………… quali possibili soggetti idonei a ricoprire l’ufficio.</a:t>
            </a:r>
          </a:p>
          <a:p>
            <a:pPr marL="0" indent="0">
              <a:buNone/>
            </a:pPr>
            <a:r>
              <a:rPr lang="it-IT" dirty="0"/>
              <a:t>Chiede altresì che, nelle more del procedimento, provveda in via d’urgenza alla nomina di un amministratore di sostegno provvisorio autorizzandolo al compimento dei seguenti atti …………………, considerate le ragioni in premessa indicate, ai sensi e per gli effetti dell’articolo 405 del codice civile chiede l’immediata efficacia </a:t>
            </a:r>
            <a:r>
              <a:rPr lang="it-IT" dirty="0" err="1"/>
              <a:t>dell’emanando</a:t>
            </a:r>
            <a:r>
              <a:rPr lang="it-IT" dirty="0"/>
              <a:t> decreto.</a:t>
            </a:r>
          </a:p>
          <a:p>
            <a:pPr marL="0" indent="0">
              <a:buNone/>
            </a:pPr>
            <a:r>
              <a:rPr lang="it-IT" dirty="0"/>
              <a:t> </a:t>
            </a:r>
          </a:p>
          <a:p>
            <a:pPr marL="0" indent="0">
              <a:buNone/>
            </a:pPr>
            <a:r>
              <a:rPr lang="it-IT" dirty="0"/>
              <a:t>   Data ……………………… </a:t>
            </a:r>
          </a:p>
          <a:p>
            <a:pPr marL="0" indent="0">
              <a:buNone/>
            </a:pPr>
            <a:r>
              <a:rPr lang="it-IT" dirty="0"/>
              <a:t>Firma………………………</a:t>
            </a:r>
          </a:p>
          <a:p>
            <a:pPr marL="0" indent="0">
              <a:buNone/>
            </a:pPr>
            <a:r>
              <a:rPr lang="it-IT" dirty="0"/>
              <a:t>              Allegati: ……………………… </a:t>
            </a:r>
          </a:p>
        </p:txBody>
      </p:sp>
    </p:spTree>
    <p:extLst>
      <p:ext uri="{BB962C8B-B14F-4D97-AF65-F5344CB8AC3E}">
        <p14:creationId xmlns:p14="http://schemas.microsoft.com/office/powerpoint/2010/main" val="4135857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39D4BF-6B75-4E56-93CD-1D3C67177171}"/>
              </a:ext>
            </a:extLst>
          </p:cNvPr>
          <p:cNvSpPr>
            <a:spLocks noGrp="1"/>
          </p:cNvSpPr>
          <p:nvPr>
            <p:ph type="title"/>
          </p:nvPr>
        </p:nvSpPr>
        <p:spPr/>
        <p:txBody>
          <a:bodyPr/>
          <a:lstStyle/>
          <a:p>
            <a:r>
              <a:rPr lang="it-IT" dirty="0"/>
              <a:t>IL GIUDICE TUTELARE:</a:t>
            </a:r>
          </a:p>
        </p:txBody>
      </p:sp>
      <p:sp>
        <p:nvSpPr>
          <p:cNvPr id="3" name="Segnaposto contenuto 2">
            <a:extLst>
              <a:ext uri="{FF2B5EF4-FFF2-40B4-BE49-F238E27FC236}">
                <a16:creationId xmlns:a16="http://schemas.microsoft.com/office/drawing/2014/main" id="{5AF16EAB-67AF-43CA-8687-B02C251A4674}"/>
              </a:ext>
            </a:extLst>
          </p:cNvPr>
          <p:cNvSpPr>
            <a:spLocks noGrp="1"/>
          </p:cNvSpPr>
          <p:nvPr>
            <p:ph idx="1"/>
          </p:nvPr>
        </p:nvSpPr>
        <p:spPr/>
        <p:txBody>
          <a:bodyPr>
            <a:normAutofit/>
          </a:bodyPr>
          <a:lstStyle/>
          <a:p>
            <a:pPr algn="just"/>
            <a:r>
              <a:rPr lang="it-IT" dirty="0"/>
              <a:t>Il G.T. provvede </a:t>
            </a:r>
            <a:r>
              <a:rPr lang="it-IT" u="sng" dirty="0"/>
              <a:t>entro 60 giorni</a:t>
            </a:r>
            <a:r>
              <a:rPr lang="it-IT" dirty="0"/>
              <a:t> dalla data di presentazione della richiesta con DECRETO MOTIVATO immediatamente esecutivo.</a:t>
            </a:r>
          </a:p>
          <a:p>
            <a:pPr algn="just"/>
            <a:r>
              <a:rPr lang="it-IT" dirty="0"/>
              <a:t>Se sussiste necessità può agire anche d’urgenza in via immediata per la cura della persona interessata e per la conservazione e l’amministrazione del suo patrimonio.</a:t>
            </a:r>
          </a:p>
          <a:p>
            <a:pPr algn="just"/>
            <a:r>
              <a:rPr lang="it-IT" dirty="0"/>
              <a:t>Il Giudice deve sentire personalmente la persona, recandosi ove occorra nel luogo in cui questa si trova e deve tener conto, compatibilmente con gli interessi e le esigenze di protezione della persona, dei bisogni e delle richieste di questa.</a:t>
            </a:r>
          </a:p>
          <a:p>
            <a:pPr algn="just"/>
            <a:r>
              <a:rPr lang="it-IT" dirty="0"/>
              <a:t>Il Decreto di apertura dell’</a:t>
            </a:r>
            <a:r>
              <a:rPr lang="it-IT" dirty="0" err="1"/>
              <a:t>AdS</a:t>
            </a:r>
            <a:r>
              <a:rPr lang="it-IT" dirty="0"/>
              <a:t> e il decreto di chiusura devono essere comunicati entro 10 giorni, all’Ufficiale dello stato civile per l’annotazione a margine dell’atto di nascita del beneficiario</a:t>
            </a:r>
          </a:p>
          <a:p>
            <a:pPr>
              <a:buFontTx/>
              <a:buChar char="-"/>
            </a:pPr>
            <a:endParaRPr lang="it-IT" dirty="0"/>
          </a:p>
        </p:txBody>
      </p:sp>
    </p:spTree>
    <p:extLst>
      <p:ext uri="{BB962C8B-B14F-4D97-AF65-F5344CB8AC3E}">
        <p14:creationId xmlns:p14="http://schemas.microsoft.com/office/powerpoint/2010/main" val="2112340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F2306F-D782-4FDF-9F46-5A543A80A71D}"/>
              </a:ext>
            </a:extLst>
          </p:cNvPr>
          <p:cNvSpPr>
            <a:spLocks noGrp="1"/>
          </p:cNvSpPr>
          <p:nvPr>
            <p:ph type="title"/>
          </p:nvPr>
        </p:nvSpPr>
        <p:spPr/>
        <p:txBody>
          <a:bodyPr/>
          <a:lstStyle/>
          <a:p>
            <a:r>
              <a:rPr lang="it-IT" dirty="0"/>
              <a:t>CONTENUTI DEL DECRETO DI APERTURA della </a:t>
            </a:r>
            <a:r>
              <a:rPr lang="it-IT" dirty="0" err="1"/>
              <a:t>AdS</a:t>
            </a:r>
            <a:endParaRPr lang="it-IT" dirty="0"/>
          </a:p>
        </p:txBody>
      </p:sp>
      <p:sp>
        <p:nvSpPr>
          <p:cNvPr id="3" name="Segnaposto contenuto 2">
            <a:extLst>
              <a:ext uri="{FF2B5EF4-FFF2-40B4-BE49-F238E27FC236}">
                <a16:creationId xmlns:a16="http://schemas.microsoft.com/office/drawing/2014/main" id="{E347479D-6901-43D9-8F4F-C0FE616BCBEB}"/>
              </a:ext>
            </a:extLst>
          </p:cNvPr>
          <p:cNvSpPr>
            <a:spLocks noGrp="1"/>
          </p:cNvSpPr>
          <p:nvPr>
            <p:ph idx="1"/>
          </p:nvPr>
        </p:nvSpPr>
        <p:spPr/>
        <p:txBody>
          <a:bodyPr>
            <a:normAutofit/>
          </a:bodyPr>
          <a:lstStyle/>
          <a:p>
            <a:pPr algn="just"/>
            <a:r>
              <a:rPr lang="it-IT" dirty="0"/>
              <a:t>Il DECRETO di nomina DEVE CONTENERE:</a:t>
            </a:r>
          </a:p>
          <a:p>
            <a:pPr algn="just">
              <a:buFontTx/>
              <a:buChar char="-"/>
            </a:pPr>
            <a:r>
              <a:rPr lang="it-IT" dirty="0"/>
              <a:t>Generalità della persona beneficiaria  e dell’</a:t>
            </a:r>
            <a:r>
              <a:rPr lang="it-IT" dirty="0" err="1"/>
              <a:t>AdS</a:t>
            </a:r>
            <a:endParaRPr lang="it-IT" dirty="0"/>
          </a:p>
          <a:p>
            <a:pPr algn="just">
              <a:buFontTx/>
              <a:buChar char="-"/>
            </a:pPr>
            <a:r>
              <a:rPr lang="it-IT" dirty="0"/>
              <a:t>Durata dell’incarico, che può essere a tempo indeterminato</a:t>
            </a:r>
          </a:p>
          <a:p>
            <a:pPr algn="just">
              <a:buFontTx/>
              <a:buChar char="-"/>
            </a:pPr>
            <a:r>
              <a:rPr lang="it-IT" dirty="0"/>
              <a:t>Oggetto dell’incarico e degli atti che l’</a:t>
            </a:r>
            <a:r>
              <a:rPr lang="it-IT" dirty="0" err="1"/>
              <a:t>AdS</a:t>
            </a:r>
            <a:r>
              <a:rPr lang="it-IT" dirty="0"/>
              <a:t> ha il potere di compiere in nome e per conto del beneficiario</a:t>
            </a:r>
          </a:p>
          <a:p>
            <a:pPr algn="just">
              <a:buFontTx/>
              <a:buChar char="-"/>
            </a:pPr>
            <a:r>
              <a:rPr lang="it-IT" dirty="0"/>
              <a:t>Atti che il beneficiario può compiere solo con l’assistenza dell’</a:t>
            </a:r>
            <a:r>
              <a:rPr lang="it-IT" dirty="0" err="1"/>
              <a:t>AdS</a:t>
            </a:r>
            <a:endParaRPr lang="it-IT" dirty="0"/>
          </a:p>
          <a:p>
            <a:pPr algn="just">
              <a:buFontTx/>
              <a:buChar char="-"/>
            </a:pPr>
            <a:r>
              <a:rPr lang="it-IT" dirty="0"/>
              <a:t>limiti, anche periodici, delle spese che l’</a:t>
            </a:r>
            <a:r>
              <a:rPr lang="it-IT" dirty="0" err="1"/>
              <a:t>AdS</a:t>
            </a:r>
            <a:r>
              <a:rPr lang="it-IT" dirty="0"/>
              <a:t> può sostenere con utilizzo delle somme di cui il beneficiario ha o può avere la disponibilità</a:t>
            </a:r>
          </a:p>
          <a:p>
            <a:pPr algn="just">
              <a:buFontTx/>
              <a:buChar char="-"/>
            </a:pPr>
            <a:r>
              <a:rPr lang="it-IT" dirty="0"/>
              <a:t>Periodicità con cui l’</a:t>
            </a:r>
            <a:r>
              <a:rPr lang="it-IT" dirty="0" err="1"/>
              <a:t>AdS</a:t>
            </a:r>
            <a:r>
              <a:rPr lang="it-IT" dirty="0"/>
              <a:t> deve riferire al giudice circa l’attività svolta e le condizioni di vita personale e scoiale del beneficiario.</a:t>
            </a:r>
          </a:p>
        </p:txBody>
      </p:sp>
    </p:spTree>
    <p:extLst>
      <p:ext uri="{BB962C8B-B14F-4D97-AF65-F5344CB8AC3E}">
        <p14:creationId xmlns:p14="http://schemas.microsoft.com/office/powerpoint/2010/main" val="3594292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B52B14-FBD8-48B3-B1CC-8B2A15131A20}"/>
              </a:ext>
            </a:extLst>
          </p:cNvPr>
          <p:cNvSpPr>
            <a:spLocks noGrp="1"/>
          </p:cNvSpPr>
          <p:nvPr>
            <p:ph type="title"/>
          </p:nvPr>
        </p:nvSpPr>
        <p:spPr/>
        <p:txBody>
          <a:bodyPr/>
          <a:lstStyle/>
          <a:p>
            <a:r>
              <a:rPr lang="it-IT" dirty="0"/>
              <a:t>ESEMPIO</a:t>
            </a:r>
          </a:p>
        </p:txBody>
      </p:sp>
      <p:sp>
        <p:nvSpPr>
          <p:cNvPr id="3" name="Segnaposto contenuto 2">
            <a:extLst>
              <a:ext uri="{FF2B5EF4-FFF2-40B4-BE49-F238E27FC236}">
                <a16:creationId xmlns:a16="http://schemas.microsoft.com/office/drawing/2014/main" id="{AC5822E4-0407-4A45-B66D-D5982AC60C9C}"/>
              </a:ext>
            </a:extLst>
          </p:cNvPr>
          <p:cNvSpPr>
            <a:spLocks noGrp="1"/>
          </p:cNvSpPr>
          <p:nvPr>
            <p:ph idx="1"/>
          </p:nvPr>
        </p:nvSpPr>
        <p:spPr>
          <a:xfrm>
            <a:off x="2589212" y="1282700"/>
            <a:ext cx="8915400" cy="4951190"/>
          </a:xfrm>
        </p:spPr>
        <p:txBody>
          <a:bodyPr>
            <a:normAutofit fontScale="77500" lnSpcReduction="20000"/>
          </a:bodyPr>
          <a:lstStyle/>
          <a:p>
            <a:endParaRPr lang="it-IT" dirty="0"/>
          </a:p>
          <a:p>
            <a:pPr marL="0" indent="0">
              <a:buNone/>
            </a:pPr>
            <a:r>
              <a:rPr lang="it-IT" dirty="0"/>
              <a:t> </a:t>
            </a:r>
            <a:r>
              <a:rPr lang="it-IT" b="1" dirty="0"/>
              <a:t>N.R.G. 465/2006 </a:t>
            </a:r>
            <a:endParaRPr lang="it-IT" dirty="0"/>
          </a:p>
          <a:p>
            <a:pPr marL="0" indent="0" algn="ctr">
              <a:buNone/>
            </a:pPr>
            <a:r>
              <a:rPr lang="it-IT" dirty="0"/>
              <a:t>TRIBUNALE ORDINARIO DI ………..</a:t>
            </a:r>
          </a:p>
          <a:p>
            <a:pPr marL="0" indent="0">
              <a:buNone/>
            </a:pPr>
            <a:r>
              <a:rPr lang="it-IT" b="1" dirty="0"/>
              <a:t>Decreto di nomina di Amministrazione di sostegno ai sensi della Legge 9.1.2004 n° 6 </a:t>
            </a:r>
          </a:p>
          <a:p>
            <a:pPr marL="0" indent="0" algn="just">
              <a:buNone/>
            </a:pPr>
            <a:r>
              <a:rPr lang="it-IT" dirty="0"/>
              <a:t>Il Giudice Tutelare Dott. ……..</a:t>
            </a:r>
          </a:p>
          <a:p>
            <a:pPr marL="0" indent="0" algn="just">
              <a:buNone/>
            </a:pPr>
            <a:r>
              <a:rPr lang="it-IT" dirty="0"/>
              <a:t>Visti gli atti relativi alla amministrazione di sostegno di ……………</a:t>
            </a:r>
          </a:p>
          <a:p>
            <a:pPr marL="0" indent="0" algn="just">
              <a:buNone/>
            </a:pPr>
            <a:r>
              <a:rPr lang="it-IT" dirty="0"/>
              <a:t>Letto in particolare il decreto di nomina di amministratore di sostegno in data ………….</a:t>
            </a:r>
          </a:p>
          <a:p>
            <a:pPr marL="0" indent="0" algn="just">
              <a:buNone/>
            </a:pPr>
            <a:r>
              <a:rPr lang="it-IT" dirty="0"/>
              <a:t>Ritenuto di dovere integrare e specificare i poteri dell’amministratore di sostegno nominato ……….nata ……….il ……………residente in …………considerato quanto emerge dalla relazione clinica in data ………..</a:t>
            </a:r>
          </a:p>
          <a:p>
            <a:pPr marL="0" indent="0" algn="just">
              <a:buNone/>
            </a:pPr>
            <a:r>
              <a:rPr lang="it-IT" dirty="0"/>
              <a:t>Visto l’art. 410 c.c. dispone che il nominato amministrato nello svolgimento della sua funzione tenga in considerazione gli interessi ed i desideri dell’amministrato , lo informi tempestivamente degli atti da compiere ed il giudice tutelare in caso di suo dissenso </a:t>
            </a:r>
          </a:p>
          <a:p>
            <a:pPr marL="0" indent="0" algn="just">
              <a:buNone/>
            </a:pPr>
            <a:r>
              <a:rPr lang="it-IT" dirty="0"/>
              <a:t>DISPONE </a:t>
            </a:r>
          </a:p>
          <a:p>
            <a:pPr marL="0" indent="0" algn="just">
              <a:buNone/>
            </a:pPr>
            <a:r>
              <a:rPr lang="it-IT" dirty="0"/>
              <a:t>a ) che il nominato amministratore, in rappresentanza esclusiva del beneficiario, </a:t>
            </a:r>
          </a:p>
          <a:p>
            <a:pPr marL="0" indent="0" algn="just">
              <a:buNone/>
            </a:pPr>
            <a:r>
              <a:rPr lang="it-IT" dirty="0"/>
              <a:t>1- verifichi che l’amministrato conosca le sue condizioni di salute, sia informato in modo completo aggiornato e a lui comprensibile riguardo alla diagnosi, alla prognosi, ai rischi e ai benefici degli accertamenti diagnostici e dei trattamenti sanitari indicati, nonché riguardo alle possibili alternative a alle conseguenze dell’eventuale rifiuto del trattamento sanitario e dell’accertamento diagnostico o della rinuncia ai medesimi (art. 1 comma 3 legge 219/2017); </a:t>
            </a:r>
          </a:p>
        </p:txBody>
      </p:sp>
    </p:spTree>
    <p:extLst>
      <p:ext uri="{BB962C8B-B14F-4D97-AF65-F5344CB8AC3E}">
        <p14:creationId xmlns:p14="http://schemas.microsoft.com/office/powerpoint/2010/main" val="10247199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1B914-34F3-467B-AA6C-5CF705644E69}"/>
              </a:ext>
            </a:extLst>
          </p:cNvPr>
          <p:cNvSpPr>
            <a:spLocks noGrp="1"/>
          </p:cNvSpPr>
          <p:nvPr>
            <p:ph type="title"/>
          </p:nvPr>
        </p:nvSpPr>
        <p:spPr/>
        <p:txBody>
          <a:bodyPr/>
          <a:lstStyle/>
          <a:p>
            <a:r>
              <a:rPr lang="it-IT" dirty="0"/>
              <a:t>ESEMPIO</a:t>
            </a:r>
          </a:p>
        </p:txBody>
      </p:sp>
      <p:sp>
        <p:nvSpPr>
          <p:cNvPr id="3" name="Segnaposto contenuto 2">
            <a:extLst>
              <a:ext uri="{FF2B5EF4-FFF2-40B4-BE49-F238E27FC236}">
                <a16:creationId xmlns:a16="http://schemas.microsoft.com/office/drawing/2014/main" id="{9B220BF0-00FD-4CD4-9353-9437B997E2F6}"/>
              </a:ext>
            </a:extLst>
          </p:cNvPr>
          <p:cNvSpPr>
            <a:spLocks noGrp="1"/>
          </p:cNvSpPr>
          <p:nvPr>
            <p:ph idx="1"/>
          </p:nvPr>
        </p:nvSpPr>
        <p:spPr>
          <a:xfrm>
            <a:off x="2589212" y="1333500"/>
            <a:ext cx="8915400" cy="4577722"/>
          </a:xfrm>
        </p:spPr>
        <p:txBody>
          <a:bodyPr>
            <a:normAutofit fontScale="85000" lnSpcReduction="10000"/>
          </a:bodyPr>
          <a:lstStyle/>
          <a:p>
            <a:endParaRPr lang="it-IT" dirty="0"/>
          </a:p>
          <a:p>
            <a:pPr marL="0" indent="0" algn="just">
              <a:buNone/>
            </a:pPr>
            <a:r>
              <a:rPr lang="it-IT" dirty="0"/>
              <a:t> prenda contatti con il medico curante dott. ………….. al fine di essere informata sull’attuale percorso terapeutico; </a:t>
            </a:r>
          </a:p>
          <a:p>
            <a:pPr marL="0" indent="0" algn="just">
              <a:buNone/>
            </a:pPr>
            <a:r>
              <a:rPr lang="it-IT" dirty="0"/>
              <a:t>- prenda contatti con il responsabile del Centro Diurno ………… al fine di verificare quale sia il progetto in essere per l’amministrato vigilando sulla sua attuazione; </a:t>
            </a:r>
          </a:p>
          <a:p>
            <a:pPr marL="0" indent="0" algn="just">
              <a:buNone/>
            </a:pPr>
            <a:r>
              <a:rPr lang="it-IT" dirty="0"/>
              <a:t>2) provveda alla riscossione di pensioni, assegni, anche di accompagnamento, ed ogni somma di danaro spettante al beneficiario utilizzandola per il suo mantenimento e per le cure allo stesso necessarie;</a:t>
            </a:r>
          </a:p>
          <a:p>
            <a:pPr marL="0" indent="0" algn="just">
              <a:buNone/>
            </a:pPr>
            <a:r>
              <a:rPr lang="it-IT" dirty="0"/>
              <a:t>3) apra un conto corrente bancario intestato all’amministrato rappresentato dall’amministratore di sostegno ovvero modifichi il conto corrente postale che dovrà risultare intestato a ……………. rappresentato dall’amministratore di sostegno, sul quale è autorizzato ad operare solo l’amministratore di sostegno nel limite mensile delle entrate, al cui prelievo è autorizzato l’amministratore di sostegno, fornendo, ogni anno, entro il 30 dicembre al Giudice tutelare un rendiconto documentato delle operazioni svolte; autorizza l’amministratore di sostegno ad operare sul conto corrente a mezzo bancomat, carta di credito, home banking, on line o qualsiasi altra modalità prevista dalle condizioni generali del contratto di conto corrente; si dispone che salve eventuali specifiche necessità che dovranno essere rappresentate al giudice, ……………… sia intestatario di un solo conto corrente sia esso bancario o postale; </a:t>
            </a:r>
          </a:p>
          <a:p>
            <a:pPr algn="just"/>
            <a:endParaRPr lang="it-IT" dirty="0"/>
          </a:p>
          <a:p>
            <a:pPr algn="just"/>
            <a:endParaRPr lang="it-IT" dirty="0"/>
          </a:p>
        </p:txBody>
      </p:sp>
    </p:spTree>
    <p:extLst>
      <p:ext uri="{BB962C8B-B14F-4D97-AF65-F5344CB8AC3E}">
        <p14:creationId xmlns:p14="http://schemas.microsoft.com/office/powerpoint/2010/main" val="3617190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AF058C-1A07-4683-A0EC-8D4DAF78C35E}"/>
              </a:ext>
            </a:extLst>
          </p:cNvPr>
          <p:cNvSpPr>
            <a:spLocks noGrp="1"/>
          </p:cNvSpPr>
          <p:nvPr>
            <p:ph type="title"/>
          </p:nvPr>
        </p:nvSpPr>
        <p:spPr/>
        <p:txBody>
          <a:bodyPr/>
          <a:lstStyle/>
          <a:p>
            <a:r>
              <a:rPr lang="it-IT" dirty="0"/>
              <a:t>ESEMPIO</a:t>
            </a:r>
          </a:p>
        </p:txBody>
      </p:sp>
      <p:sp>
        <p:nvSpPr>
          <p:cNvPr id="3" name="Segnaposto contenuto 2">
            <a:extLst>
              <a:ext uri="{FF2B5EF4-FFF2-40B4-BE49-F238E27FC236}">
                <a16:creationId xmlns:a16="http://schemas.microsoft.com/office/drawing/2014/main" id="{0A65FB46-09B1-4C57-9119-DA262BE78228}"/>
              </a:ext>
            </a:extLst>
          </p:cNvPr>
          <p:cNvSpPr>
            <a:spLocks noGrp="1"/>
          </p:cNvSpPr>
          <p:nvPr>
            <p:ph idx="1"/>
          </p:nvPr>
        </p:nvSpPr>
        <p:spPr>
          <a:xfrm>
            <a:off x="2589212" y="1371600"/>
            <a:ext cx="8915400" cy="4539622"/>
          </a:xfrm>
        </p:spPr>
        <p:txBody>
          <a:bodyPr>
            <a:normAutofit fontScale="85000" lnSpcReduction="10000"/>
          </a:bodyPr>
          <a:lstStyle/>
          <a:p>
            <a:pPr marL="0" indent="0" algn="just">
              <a:buNone/>
            </a:pPr>
            <a:r>
              <a:rPr lang="it-IT" dirty="0"/>
              <a:t> 4) concordi con il beneficiario una cifra mensile o quindicinale o settimanale della quale …………………… ha la libera disponibilità pur dovendo annotare le spese così da potere riferire all’amministratore di sostegno sulla impiego della somma a lui consegnata; </a:t>
            </a:r>
          </a:p>
          <a:p>
            <a:pPr marL="0" indent="0" algn="just">
              <a:buNone/>
            </a:pPr>
            <a:r>
              <a:rPr lang="it-IT" dirty="0"/>
              <a:t>5) provveda alla domiciliazione delle utenze relative all’immobile ove vive ……………….. sempre che i relativi contratti siano a lui intestati; </a:t>
            </a:r>
          </a:p>
          <a:p>
            <a:pPr marL="0" indent="0" algn="just">
              <a:buNone/>
            </a:pPr>
            <a:r>
              <a:rPr lang="it-IT" dirty="0"/>
              <a:t>6) amministri il bene immobile di cui il beneficiario ha la comproprietà; </a:t>
            </a:r>
          </a:p>
          <a:p>
            <a:pPr marL="0" indent="0" algn="just">
              <a:buNone/>
            </a:pPr>
            <a:r>
              <a:rPr lang="it-IT" dirty="0"/>
              <a:t>7) presenti la dichiarazione dei redditi e svolga ogni altro adempimento fiscale; </a:t>
            </a:r>
          </a:p>
          <a:p>
            <a:pPr marL="0" indent="0" algn="just">
              <a:buNone/>
            </a:pPr>
            <a:r>
              <a:rPr lang="it-IT" dirty="0"/>
              <a:t>8) presenti istante ad uffici pubblici e privati nell’interesse del beneficiario; </a:t>
            </a:r>
          </a:p>
          <a:p>
            <a:pPr marL="0" indent="0" algn="just">
              <a:buNone/>
            </a:pPr>
            <a:r>
              <a:rPr lang="it-IT" dirty="0"/>
              <a:t>b) che l’Amministratore di sostegno chieda autorizzazione al Giudice Tutelare per tutti gli altri atti previsti dagli art. 374 e 375 c.c., per ogni spesa eccedente quanto previsto al n° 3. </a:t>
            </a:r>
          </a:p>
          <a:p>
            <a:pPr marL="0" indent="0" algn="just">
              <a:buNone/>
            </a:pPr>
            <a:r>
              <a:rPr lang="it-IT" dirty="0"/>
              <a:t>c) che l’amministratore di sostegno nel depositare il rendiconto svolga anche una relazione sulle condizioni di vita e di salute della beneficiario. </a:t>
            </a:r>
          </a:p>
          <a:p>
            <a:pPr marL="0" indent="0" algn="just">
              <a:buNone/>
            </a:pPr>
            <a:r>
              <a:rPr lang="it-IT" dirty="0"/>
              <a:t>Manda la Cancelleria a comunicare il presente decreto al beneficiario, all’amministratore di sostegno </a:t>
            </a:r>
          </a:p>
          <a:p>
            <a:pPr marL="0" indent="0" algn="just">
              <a:buNone/>
            </a:pPr>
            <a:r>
              <a:rPr lang="it-IT" dirty="0"/>
              <a:t>Dichiara il presente decreto immediatamente efficace ex art. 741 c.p.c.. </a:t>
            </a:r>
          </a:p>
          <a:p>
            <a:pPr marL="0" indent="0" algn="just">
              <a:buNone/>
            </a:pPr>
            <a:r>
              <a:rPr lang="it-IT" dirty="0"/>
              <a:t>Deciso in data 26/02/2019 												Il giudice </a:t>
            </a:r>
          </a:p>
        </p:txBody>
      </p:sp>
    </p:spTree>
    <p:extLst>
      <p:ext uri="{BB962C8B-B14F-4D97-AF65-F5344CB8AC3E}">
        <p14:creationId xmlns:p14="http://schemas.microsoft.com/office/powerpoint/2010/main" val="1798467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B6EC4C-C00C-4631-8BC6-618523E43E19}"/>
              </a:ext>
            </a:extLst>
          </p:cNvPr>
          <p:cNvSpPr>
            <a:spLocks noGrp="1"/>
          </p:cNvSpPr>
          <p:nvPr>
            <p:ph type="title"/>
          </p:nvPr>
        </p:nvSpPr>
        <p:spPr/>
        <p:txBody>
          <a:bodyPr/>
          <a:lstStyle/>
          <a:p>
            <a:r>
              <a:rPr lang="it-IT" dirty="0"/>
              <a:t>SCELTA DELL’</a:t>
            </a:r>
            <a:r>
              <a:rPr lang="it-IT" dirty="0" err="1"/>
              <a:t>AdS</a:t>
            </a:r>
            <a:r>
              <a:rPr lang="it-IT" dirty="0"/>
              <a:t>: ART. 408 </a:t>
            </a:r>
            <a:r>
              <a:rPr lang="it-IT" dirty="0" err="1"/>
              <a:t>cod.civ</a:t>
            </a:r>
            <a:r>
              <a:rPr lang="it-IT" dirty="0"/>
              <a:t>.</a:t>
            </a:r>
          </a:p>
        </p:txBody>
      </p:sp>
      <p:sp>
        <p:nvSpPr>
          <p:cNvPr id="3" name="Segnaposto contenuto 2">
            <a:extLst>
              <a:ext uri="{FF2B5EF4-FFF2-40B4-BE49-F238E27FC236}">
                <a16:creationId xmlns:a16="http://schemas.microsoft.com/office/drawing/2014/main" id="{B9C387F4-173E-41AE-9D62-89BDC54DCCAF}"/>
              </a:ext>
            </a:extLst>
          </p:cNvPr>
          <p:cNvSpPr>
            <a:spLocks noGrp="1"/>
          </p:cNvSpPr>
          <p:nvPr>
            <p:ph idx="1"/>
          </p:nvPr>
        </p:nvSpPr>
        <p:spPr/>
        <p:txBody>
          <a:bodyPr>
            <a:normAutofit fontScale="85000" lnSpcReduction="20000"/>
          </a:bodyPr>
          <a:lstStyle/>
          <a:p>
            <a:pPr marL="0" indent="0" algn="just">
              <a:buNone/>
            </a:pPr>
            <a:r>
              <a:rPr lang="it-IT" dirty="0"/>
              <a:t>La scelta dell’</a:t>
            </a:r>
            <a:r>
              <a:rPr lang="it-IT" dirty="0" err="1"/>
              <a:t>AdS</a:t>
            </a:r>
            <a:r>
              <a:rPr lang="it-IT" dirty="0"/>
              <a:t> avviene con esclusivo riguardo alla cura ed agli interessi della persona del beneficiario. L’</a:t>
            </a:r>
            <a:r>
              <a:rPr lang="it-IT" dirty="0" err="1"/>
              <a:t>AdS</a:t>
            </a:r>
            <a:r>
              <a:rPr lang="it-IT" dirty="0"/>
              <a:t> può' essere designato dallo stesso interessato, in previsione della propria eventuale futura incapacità, mediante atto pubblico  o scrittura privata autenticata. In mancanza, ovvero in presenza di gravi motivi, il GT può' designare con decreto motivato un </a:t>
            </a:r>
            <a:r>
              <a:rPr lang="it-IT" dirty="0" err="1"/>
              <a:t>AdS</a:t>
            </a:r>
            <a:r>
              <a:rPr lang="it-IT" dirty="0"/>
              <a:t> diverso. Nella scelta, il GT preferisce, ove possibile, il coniuge che non sia separato legalmente, la persona  stabilmente convivente, il padre, la madre, il figlio o il fratello o la sorella, il parente entro il quarto grado ovvero il soggetto designato  dal genitore superstite con testamento, atto pubblico o scrittura autenticata.</a:t>
            </a:r>
          </a:p>
          <a:p>
            <a:pPr marL="0" indent="0" algn="just">
              <a:buNone/>
            </a:pPr>
            <a:r>
              <a:rPr lang="it-IT" dirty="0"/>
              <a:t>Le designazioni di cui al primo comma possono essere revocate dall'autore con le stesse forme.</a:t>
            </a:r>
          </a:p>
          <a:p>
            <a:pPr marL="0" indent="0" algn="just">
              <a:buNone/>
            </a:pPr>
            <a:r>
              <a:rPr lang="it-IT" dirty="0"/>
              <a:t>Non possono ricoprire le funzioni di </a:t>
            </a:r>
            <a:r>
              <a:rPr lang="it-IT" dirty="0" err="1"/>
              <a:t>AdS</a:t>
            </a:r>
            <a:r>
              <a:rPr lang="it-IT" dirty="0"/>
              <a:t> gli operatori dei servizi pubblici o privati che hanno in cura o in carico il beneficiario.</a:t>
            </a:r>
          </a:p>
          <a:p>
            <a:pPr marL="0" indent="0" algn="just">
              <a:buNone/>
            </a:pPr>
            <a:r>
              <a:rPr lang="it-IT" dirty="0"/>
              <a:t>Il GT  quando ne ravvisa l'opportunità', e nel caso di designazione dell’interessato  quando ricorrano gravi motivi, può' chiamare all'incarico di </a:t>
            </a:r>
            <a:r>
              <a:rPr lang="it-IT" dirty="0" err="1"/>
              <a:t>AdS</a:t>
            </a:r>
            <a:r>
              <a:rPr lang="it-IT" dirty="0"/>
              <a:t> anche altra persona  idonea, ovvero uno dei soggetti di cui al titolo II al cui legale rappresentante ovvero alla persona che questi ha facoltà' di delegare con atto depositato presso l'ufficio del GT, competono tutti i doveri e tutte le facoltà' previste nel presente capo.</a:t>
            </a:r>
          </a:p>
          <a:p>
            <a:endParaRPr lang="it-IT" dirty="0"/>
          </a:p>
        </p:txBody>
      </p:sp>
    </p:spTree>
    <p:extLst>
      <p:ext uri="{BB962C8B-B14F-4D97-AF65-F5344CB8AC3E}">
        <p14:creationId xmlns:p14="http://schemas.microsoft.com/office/powerpoint/2010/main" val="79042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DDEFD1-5114-4E6C-BD2E-0AEE93448E46}"/>
              </a:ext>
            </a:extLst>
          </p:cNvPr>
          <p:cNvSpPr>
            <a:spLocks noGrp="1"/>
          </p:cNvSpPr>
          <p:nvPr>
            <p:ph type="title"/>
          </p:nvPr>
        </p:nvSpPr>
        <p:spPr/>
        <p:txBody>
          <a:bodyPr/>
          <a:lstStyle/>
          <a:p>
            <a:r>
              <a:rPr lang="it-IT" dirty="0"/>
              <a:t>Casi di esclusione dalla nomina di </a:t>
            </a:r>
            <a:r>
              <a:rPr lang="it-IT" dirty="0" err="1"/>
              <a:t>AdS</a:t>
            </a:r>
            <a:endParaRPr lang="it-IT" dirty="0"/>
          </a:p>
        </p:txBody>
      </p:sp>
      <p:sp>
        <p:nvSpPr>
          <p:cNvPr id="3" name="Segnaposto contenuto 2">
            <a:extLst>
              <a:ext uri="{FF2B5EF4-FFF2-40B4-BE49-F238E27FC236}">
                <a16:creationId xmlns:a16="http://schemas.microsoft.com/office/drawing/2014/main" id="{69C01F40-88C0-417E-B0B3-FC82B5B38CC3}"/>
              </a:ext>
            </a:extLst>
          </p:cNvPr>
          <p:cNvSpPr>
            <a:spLocks noGrp="1"/>
          </p:cNvSpPr>
          <p:nvPr>
            <p:ph idx="1"/>
          </p:nvPr>
        </p:nvSpPr>
        <p:spPr/>
        <p:txBody>
          <a:bodyPr/>
          <a:lstStyle/>
          <a:p>
            <a:pPr algn="just"/>
            <a:r>
              <a:rPr lang="it-IT" dirty="0"/>
              <a:t>Coloro che non hanno la libera amministrazione del proprio patrimonio (incapacità assoluta)</a:t>
            </a:r>
          </a:p>
          <a:p>
            <a:pPr algn="just"/>
            <a:r>
              <a:rPr lang="it-IT" dirty="0"/>
              <a:t>Coloro che sono stati espressamente esclusi o rimossi da precedenti incarichi di assistenza</a:t>
            </a:r>
          </a:p>
          <a:p>
            <a:pPr algn="just"/>
            <a:r>
              <a:rPr lang="it-IT" dirty="0"/>
              <a:t>Coloro che per la presenza di possibili motivi di futura litigiosità possono venire a trovarsi in conflitto di interessi con il beneficiario</a:t>
            </a:r>
          </a:p>
        </p:txBody>
      </p:sp>
    </p:spTree>
    <p:extLst>
      <p:ext uri="{BB962C8B-B14F-4D97-AF65-F5344CB8AC3E}">
        <p14:creationId xmlns:p14="http://schemas.microsoft.com/office/powerpoint/2010/main" val="227809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7A4890-0414-4A0C-B924-952D0D7C6A54}"/>
              </a:ext>
            </a:extLst>
          </p:cNvPr>
          <p:cNvSpPr>
            <a:spLocks noGrp="1"/>
          </p:cNvSpPr>
          <p:nvPr>
            <p:ph type="title"/>
          </p:nvPr>
        </p:nvSpPr>
        <p:spPr/>
        <p:txBody>
          <a:bodyPr/>
          <a:lstStyle/>
          <a:p>
            <a:r>
              <a:rPr lang="it-IT" dirty="0"/>
              <a:t>Effetti dell’amministrazione e poteri dell’</a:t>
            </a:r>
            <a:r>
              <a:rPr lang="it-IT" dirty="0" err="1"/>
              <a:t>AdS</a:t>
            </a:r>
            <a:endParaRPr lang="it-IT" dirty="0"/>
          </a:p>
        </p:txBody>
      </p:sp>
      <p:sp>
        <p:nvSpPr>
          <p:cNvPr id="3" name="Segnaposto contenuto 2">
            <a:extLst>
              <a:ext uri="{FF2B5EF4-FFF2-40B4-BE49-F238E27FC236}">
                <a16:creationId xmlns:a16="http://schemas.microsoft.com/office/drawing/2014/main" id="{887163CF-E2F4-48E4-ACE0-10363623620E}"/>
              </a:ext>
            </a:extLst>
          </p:cNvPr>
          <p:cNvSpPr>
            <a:spLocks noGrp="1"/>
          </p:cNvSpPr>
          <p:nvPr>
            <p:ph idx="1"/>
          </p:nvPr>
        </p:nvSpPr>
        <p:spPr/>
        <p:txBody>
          <a:bodyPr>
            <a:normAutofit/>
          </a:bodyPr>
          <a:lstStyle/>
          <a:p>
            <a:pPr algn="just"/>
            <a:r>
              <a:rPr lang="it-IT" sz="2800" dirty="0"/>
              <a:t>L’attività dell’amministratore di sostegno è vincolata ai bisogni e alle aspirazioni del beneficiario, proprio per l’attuazione di una forma di tutela ampia (non solo patrimoniale) propositiva e non interdittiva, espansiva e non inibitoria, personalizzata, modulabile e non standardizzata</a:t>
            </a:r>
          </a:p>
        </p:txBody>
      </p:sp>
    </p:spTree>
    <p:extLst>
      <p:ext uri="{BB962C8B-B14F-4D97-AF65-F5344CB8AC3E}">
        <p14:creationId xmlns:p14="http://schemas.microsoft.com/office/powerpoint/2010/main" val="29463959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65682C-6F95-4F02-9931-186AEE0F22BE}"/>
              </a:ext>
            </a:extLst>
          </p:cNvPr>
          <p:cNvSpPr>
            <a:spLocks noGrp="1"/>
          </p:cNvSpPr>
          <p:nvPr>
            <p:ph type="title"/>
          </p:nvPr>
        </p:nvSpPr>
        <p:spPr/>
        <p:txBody>
          <a:bodyPr/>
          <a:lstStyle/>
          <a:p>
            <a:r>
              <a:rPr lang="it-IT" dirty="0"/>
              <a:t>Quando serve l’autorizzazione del Giudice Tutelare (art. 374 c.c.</a:t>
            </a:r>
          </a:p>
        </p:txBody>
      </p:sp>
      <p:sp>
        <p:nvSpPr>
          <p:cNvPr id="3" name="Segnaposto contenuto 2">
            <a:extLst>
              <a:ext uri="{FF2B5EF4-FFF2-40B4-BE49-F238E27FC236}">
                <a16:creationId xmlns:a16="http://schemas.microsoft.com/office/drawing/2014/main" id="{74A3129B-7189-4DC6-BFA9-1CAB62C037E0}"/>
              </a:ext>
            </a:extLst>
          </p:cNvPr>
          <p:cNvSpPr>
            <a:spLocks noGrp="1"/>
          </p:cNvSpPr>
          <p:nvPr>
            <p:ph idx="1"/>
          </p:nvPr>
        </p:nvSpPr>
        <p:spPr/>
        <p:txBody>
          <a:bodyPr/>
          <a:lstStyle/>
          <a:p>
            <a:r>
              <a:rPr lang="it-IT" dirty="0"/>
              <a:t>Acquisto di beni per l’economia domestica (salvo i mobili necessari per l’uso) e per l’amministrazione del patrimonio</a:t>
            </a:r>
          </a:p>
          <a:p>
            <a:r>
              <a:rPr lang="it-IT" dirty="0"/>
              <a:t>Riscossione di capitali, cancellazione di ipoteche o svincolo di pegni, assunzione di obbligazioni che non riguardino le spese necessarie per il mantenimento e per l’ordinaria amministrazione del patrimonio</a:t>
            </a:r>
          </a:p>
          <a:p>
            <a:r>
              <a:rPr lang="it-IT" dirty="0"/>
              <a:t>Accettazione/rinuncia di eredità, di donazioni o legati </a:t>
            </a:r>
          </a:p>
          <a:p>
            <a:r>
              <a:rPr lang="it-IT" dirty="0"/>
              <a:t>Stipula di locazioni di immobili </a:t>
            </a:r>
            <a:r>
              <a:rPr lang="it-IT" dirty="0" err="1"/>
              <a:t>ultranovennali</a:t>
            </a:r>
            <a:endParaRPr lang="it-IT" dirty="0"/>
          </a:p>
          <a:p>
            <a:r>
              <a:rPr lang="it-IT" dirty="0"/>
              <a:t>Azioni giudiziarie, escluse le denunzie di nuova opera o di danno tenuto e le azioni possessorie, di sfratto, per r</a:t>
            </a:r>
          </a:p>
        </p:txBody>
      </p:sp>
    </p:spTree>
    <p:extLst>
      <p:ext uri="{BB962C8B-B14F-4D97-AF65-F5344CB8AC3E}">
        <p14:creationId xmlns:p14="http://schemas.microsoft.com/office/powerpoint/2010/main" val="1123909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A2A61D-FDFF-4D29-B33D-40E35AD16F81}"/>
              </a:ext>
            </a:extLst>
          </p:cNvPr>
          <p:cNvSpPr>
            <a:spLocks noGrp="1"/>
          </p:cNvSpPr>
          <p:nvPr>
            <p:ph type="title"/>
          </p:nvPr>
        </p:nvSpPr>
        <p:spPr/>
        <p:txBody>
          <a:bodyPr/>
          <a:lstStyle/>
          <a:p>
            <a:r>
              <a:rPr lang="it-IT" dirty="0"/>
              <a:t>ART. 404 codice civile</a:t>
            </a:r>
          </a:p>
        </p:txBody>
      </p:sp>
      <p:sp>
        <p:nvSpPr>
          <p:cNvPr id="3" name="Segnaposto contenuto 2">
            <a:extLst>
              <a:ext uri="{FF2B5EF4-FFF2-40B4-BE49-F238E27FC236}">
                <a16:creationId xmlns:a16="http://schemas.microsoft.com/office/drawing/2014/main" id="{1A8DDE4E-09DD-461F-ACF8-4570B68C2330}"/>
              </a:ext>
            </a:extLst>
          </p:cNvPr>
          <p:cNvSpPr>
            <a:spLocks noGrp="1"/>
          </p:cNvSpPr>
          <p:nvPr>
            <p:ph idx="1"/>
          </p:nvPr>
        </p:nvSpPr>
        <p:spPr/>
        <p:txBody>
          <a:bodyPr>
            <a:normAutofit lnSpcReduction="10000"/>
          </a:bodyPr>
          <a:lstStyle/>
          <a:p>
            <a:pPr algn="just">
              <a:lnSpc>
                <a:spcPct val="150000"/>
              </a:lnSpc>
            </a:pPr>
            <a:r>
              <a:rPr lang="it-IT" dirty="0"/>
              <a:t>« </a:t>
            </a:r>
            <a:r>
              <a:rPr lang="it-IT" sz="2400" b="1" dirty="0">
                <a:latin typeface="Arial" panose="020B0604020202020204" pitchFamily="34" charset="0"/>
                <a:cs typeface="Arial" panose="020B0604020202020204" pitchFamily="34" charset="0"/>
              </a:rPr>
              <a:t>La persona che, per effetto di una infermità ovvero di una menomazione fisica o psichica, si trova nella impossibilità, anche parziale o temporanea, di provvedere ai propri interessi, può essere assistita da un amministratore di sostegno, nominato dal giudice tutelare del luogo in cui questa ha la residenza o il domicilio»</a:t>
            </a:r>
          </a:p>
        </p:txBody>
      </p:sp>
    </p:spTree>
    <p:extLst>
      <p:ext uri="{BB962C8B-B14F-4D97-AF65-F5344CB8AC3E}">
        <p14:creationId xmlns:p14="http://schemas.microsoft.com/office/powerpoint/2010/main" val="35974347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160DF5-267D-40E4-9D83-A1DA5454C809}"/>
              </a:ext>
            </a:extLst>
          </p:cNvPr>
          <p:cNvSpPr>
            <a:spLocks noGrp="1"/>
          </p:cNvSpPr>
          <p:nvPr>
            <p:ph type="title"/>
          </p:nvPr>
        </p:nvSpPr>
        <p:spPr/>
        <p:txBody>
          <a:bodyPr/>
          <a:lstStyle/>
          <a:p>
            <a:r>
              <a:rPr lang="it-IT" dirty="0"/>
              <a:t>Quando serve l’autorizzazione del Tribunale (art. 375 c.c.)</a:t>
            </a:r>
          </a:p>
        </p:txBody>
      </p:sp>
      <p:sp>
        <p:nvSpPr>
          <p:cNvPr id="3" name="Segnaposto contenuto 2">
            <a:extLst>
              <a:ext uri="{FF2B5EF4-FFF2-40B4-BE49-F238E27FC236}">
                <a16:creationId xmlns:a16="http://schemas.microsoft.com/office/drawing/2014/main" id="{26375E2A-9456-4154-8780-34D8553F38BF}"/>
              </a:ext>
            </a:extLst>
          </p:cNvPr>
          <p:cNvSpPr>
            <a:spLocks noGrp="1"/>
          </p:cNvSpPr>
          <p:nvPr>
            <p:ph idx="1"/>
          </p:nvPr>
        </p:nvSpPr>
        <p:spPr/>
        <p:txBody>
          <a:bodyPr/>
          <a:lstStyle/>
          <a:p>
            <a:r>
              <a:rPr lang="it-IT" dirty="0"/>
              <a:t>Alienazione di beni, eccettuati i frutti e i mobili soggetti a facile deterioramento</a:t>
            </a:r>
          </a:p>
          <a:p>
            <a:r>
              <a:rPr lang="it-IT" dirty="0"/>
              <a:t>Costituzione di pegni ed ipoteche</a:t>
            </a:r>
          </a:p>
          <a:p>
            <a:r>
              <a:rPr lang="it-IT" dirty="0"/>
              <a:t>Divisioni da situazioni di comproprietà e comunione, compresi i relativi giudizi</a:t>
            </a:r>
          </a:p>
          <a:p>
            <a:r>
              <a:rPr lang="it-IT" dirty="0"/>
              <a:t>Accettazione di compromessi, concordati, transazione</a:t>
            </a:r>
          </a:p>
        </p:txBody>
      </p:sp>
    </p:spTree>
    <p:extLst>
      <p:ext uri="{BB962C8B-B14F-4D97-AF65-F5344CB8AC3E}">
        <p14:creationId xmlns:p14="http://schemas.microsoft.com/office/powerpoint/2010/main" val="708103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4CD552-9423-4C00-8141-3E2189A001CE}"/>
              </a:ext>
            </a:extLst>
          </p:cNvPr>
          <p:cNvSpPr>
            <a:spLocks noGrp="1"/>
          </p:cNvSpPr>
          <p:nvPr>
            <p:ph type="title"/>
          </p:nvPr>
        </p:nvSpPr>
        <p:spPr/>
        <p:txBody>
          <a:bodyPr/>
          <a:lstStyle/>
          <a:p>
            <a:r>
              <a:rPr lang="it-IT" dirty="0"/>
              <a:t>tutele</a:t>
            </a:r>
          </a:p>
        </p:txBody>
      </p:sp>
      <p:sp>
        <p:nvSpPr>
          <p:cNvPr id="3" name="Segnaposto contenuto 2">
            <a:extLst>
              <a:ext uri="{FF2B5EF4-FFF2-40B4-BE49-F238E27FC236}">
                <a16:creationId xmlns:a16="http://schemas.microsoft.com/office/drawing/2014/main" id="{A7F3C54A-DCAA-4CFE-B4D9-F855E2D22513}"/>
              </a:ext>
            </a:extLst>
          </p:cNvPr>
          <p:cNvSpPr>
            <a:spLocks noGrp="1"/>
          </p:cNvSpPr>
          <p:nvPr>
            <p:ph idx="1"/>
          </p:nvPr>
        </p:nvSpPr>
        <p:spPr/>
        <p:txBody>
          <a:bodyPr>
            <a:normAutofit/>
          </a:bodyPr>
          <a:lstStyle/>
          <a:p>
            <a:r>
              <a:rPr lang="it-IT" sz="2000" dirty="0"/>
              <a:t>È prevista </a:t>
            </a:r>
            <a:r>
              <a:rPr lang="it-IT" sz="2000" b="1" dirty="0"/>
              <a:t>l’annullabilità</a:t>
            </a:r>
            <a:r>
              <a:rPr lang="it-IT" sz="2000" dirty="0"/>
              <a:t> di tutti gli atti compiuti in mancanza delle autorizzazioni previste</a:t>
            </a:r>
          </a:p>
          <a:p>
            <a:pPr algn="just"/>
            <a:r>
              <a:rPr lang="it-IT" sz="2000" dirty="0"/>
              <a:t>L’</a:t>
            </a:r>
            <a:r>
              <a:rPr lang="it-IT" sz="2000" dirty="0" err="1"/>
              <a:t>AdS</a:t>
            </a:r>
            <a:r>
              <a:rPr lang="it-IT" sz="2000" dirty="0"/>
              <a:t> </a:t>
            </a:r>
            <a:r>
              <a:rPr lang="it-IT" sz="2000" u="sng" dirty="0"/>
              <a:t>non può</a:t>
            </a:r>
            <a:r>
              <a:rPr lang="it-IT" sz="2000" dirty="0"/>
              <a:t>, nemmeno per interposta persona e nemmeno per asta pubblica, acquistare beni e diritti del beneficiario, prendere in locazione immobili di proprietà dello stesso, senza autorizzazione del giudice tutelare</a:t>
            </a:r>
          </a:p>
          <a:p>
            <a:pPr algn="just"/>
            <a:r>
              <a:rPr lang="it-IT" sz="2000" dirty="0"/>
              <a:t>Sono nulle le disposizioni testamentarie e le donazioni a favore dell’</a:t>
            </a:r>
            <a:r>
              <a:rPr lang="it-IT" sz="2000" dirty="0" err="1"/>
              <a:t>AdS</a:t>
            </a:r>
            <a:r>
              <a:rPr lang="it-IT" sz="2000" dirty="0"/>
              <a:t> (purché non si tratti di ascendenti, discendenti, coniuge, fratello/sorella) effettuate anche per interposta persona, dopo la nomina o prima dell’approvazione del conto</a:t>
            </a:r>
          </a:p>
        </p:txBody>
      </p:sp>
    </p:spTree>
    <p:extLst>
      <p:ext uri="{BB962C8B-B14F-4D97-AF65-F5344CB8AC3E}">
        <p14:creationId xmlns:p14="http://schemas.microsoft.com/office/powerpoint/2010/main" val="6701015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624E33-6227-4513-A221-26FFD942D66D}"/>
              </a:ext>
            </a:extLst>
          </p:cNvPr>
          <p:cNvSpPr>
            <a:spLocks noGrp="1"/>
          </p:cNvSpPr>
          <p:nvPr>
            <p:ph type="title"/>
          </p:nvPr>
        </p:nvSpPr>
        <p:spPr/>
        <p:txBody>
          <a:bodyPr/>
          <a:lstStyle/>
          <a:p>
            <a:r>
              <a:rPr lang="it-IT" dirty="0"/>
              <a:t>Poteri dell’</a:t>
            </a:r>
            <a:r>
              <a:rPr lang="it-IT" dirty="0" err="1"/>
              <a:t>AdS</a:t>
            </a:r>
            <a:endParaRPr lang="it-IT" dirty="0"/>
          </a:p>
        </p:txBody>
      </p:sp>
      <p:sp>
        <p:nvSpPr>
          <p:cNvPr id="3" name="Segnaposto contenuto 2">
            <a:extLst>
              <a:ext uri="{FF2B5EF4-FFF2-40B4-BE49-F238E27FC236}">
                <a16:creationId xmlns:a16="http://schemas.microsoft.com/office/drawing/2014/main" id="{9B30B0D8-9782-495D-9DDC-6E41B2DF0302}"/>
              </a:ext>
            </a:extLst>
          </p:cNvPr>
          <p:cNvSpPr>
            <a:spLocks noGrp="1"/>
          </p:cNvSpPr>
          <p:nvPr>
            <p:ph idx="1"/>
          </p:nvPr>
        </p:nvSpPr>
        <p:spPr/>
        <p:txBody>
          <a:bodyPr/>
          <a:lstStyle/>
          <a:p>
            <a:r>
              <a:rPr lang="it-IT" dirty="0"/>
              <a:t>Solo il GT può imporre il divieto di contrarre matrimonio al beneficiario dell’</a:t>
            </a:r>
            <a:r>
              <a:rPr lang="it-IT" dirty="0" err="1"/>
              <a:t>AdS</a:t>
            </a:r>
            <a:r>
              <a:rPr lang="it-IT" dirty="0"/>
              <a:t> (Cass., 11/05/2017 n. 11536).</a:t>
            </a:r>
          </a:p>
          <a:p>
            <a:r>
              <a:rPr lang="it-IT" dirty="0"/>
              <a:t>L’</a:t>
            </a:r>
            <a:r>
              <a:rPr lang="it-IT" dirty="0" err="1"/>
              <a:t>AdS</a:t>
            </a:r>
            <a:r>
              <a:rPr lang="it-IT" dirty="0"/>
              <a:t> non è legittimato ad opporsi al matrimonio del beneficiario, a meno che tale potere non gli sia stato espressamente conferito (</a:t>
            </a:r>
            <a:r>
              <a:rPr lang="it-IT" dirty="0" err="1"/>
              <a:t>Trib</a:t>
            </a:r>
            <a:r>
              <a:rPr lang="it-IT" dirty="0"/>
              <a:t>. Modena, 14/02/2017 n. 920)</a:t>
            </a:r>
          </a:p>
          <a:p>
            <a:r>
              <a:rPr lang="it-IT" dirty="0"/>
              <a:t>Qualora, con riferimento al trattamento sanitario da applicare, sussiste un conflitto fra l’</a:t>
            </a:r>
            <a:r>
              <a:rPr lang="it-IT" dirty="0" err="1"/>
              <a:t>AdS</a:t>
            </a:r>
            <a:r>
              <a:rPr lang="it-IT" dirty="0"/>
              <a:t>, che rifiuta di prestare il consenso circa il trattamento indicato e la struttura sanitario avente in cura l’amministrato, la decisione deve essere adottata, ai sensi dell’art. 3 comma 5 L. 219/2017 dal Giudice Tutelare</a:t>
            </a:r>
          </a:p>
          <a:p>
            <a:endParaRPr lang="it-IT" dirty="0"/>
          </a:p>
        </p:txBody>
      </p:sp>
    </p:spTree>
    <p:extLst>
      <p:ext uri="{BB962C8B-B14F-4D97-AF65-F5344CB8AC3E}">
        <p14:creationId xmlns:p14="http://schemas.microsoft.com/office/powerpoint/2010/main" val="40257245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CE4A88-B084-4FDE-841D-C3EBAC98EB91}"/>
              </a:ext>
            </a:extLst>
          </p:cNvPr>
          <p:cNvSpPr>
            <a:spLocks noGrp="1"/>
          </p:cNvSpPr>
          <p:nvPr>
            <p:ph type="title"/>
          </p:nvPr>
        </p:nvSpPr>
        <p:spPr/>
        <p:txBody>
          <a:bodyPr/>
          <a:lstStyle/>
          <a:p>
            <a:r>
              <a:rPr lang="it-IT" dirty="0"/>
              <a:t>Poteri dell’</a:t>
            </a:r>
            <a:r>
              <a:rPr lang="it-IT" dirty="0" err="1"/>
              <a:t>AdS</a:t>
            </a:r>
            <a:endParaRPr lang="it-IT" dirty="0"/>
          </a:p>
        </p:txBody>
      </p:sp>
      <p:sp>
        <p:nvSpPr>
          <p:cNvPr id="3" name="Segnaposto contenuto 2">
            <a:extLst>
              <a:ext uri="{FF2B5EF4-FFF2-40B4-BE49-F238E27FC236}">
                <a16:creationId xmlns:a16="http://schemas.microsoft.com/office/drawing/2014/main" id="{59DC9D13-6345-4908-AB58-9B3B1919B07B}"/>
              </a:ext>
            </a:extLst>
          </p:cNvPr>
          <p:cNvSpPr>
            <a:spLocks noGrp="1"/>
          </p:cNvSpPr>
          <p:nvPr>
            <p:ph idx="1"/>
          </p:nvPr>
        </p:nvSpPr>
        <p:spPr/>
        <p:txBody>
          <a:bodyPr/>
          <a:lstStyle/>
          <a:p>
            <a:r>
              <a:rPr lang="it-IT" dirty="0"/>
              <a:t>Qualora l’indagato (o l’imputato) sia assistito da un </a:t>
            </a:r>
            <a:r>
              <a:rPr lang="it-IT" dirty="0" err="1"/>
              <a:t>AdS</a:t>
            </a:r>
            <a:r>
              <a:rPr lang="it-IT" dirty="0"/>
              <a:t> la nomina di un difensore di fiducia può essere fatta dall’</a:t>
            </a:r>
            <a:r>
              <a:rPr lang="it-IT" dirty="0" err="1"/>
              <a:t>AdS</a:t>
            </a:r>
            <a:r>
              <a:rPr lang="it-IT" dirty="0"/>
              <a:t>, espressamente autorizzato dal Giudice Tutelare (Cass. Penale, 14/11/2017, N. 3659)</a:t>
            </a:r>
          </a:p>
        </p:txBody>
      </p:sp>
    </p:spTree>
    <p:extLst>
      <p:ext uri="{BB962C8B-B14F-4D97-AF65-F5344CB8AC3E}">
        <p14:creationId xmlns:p14="http://schemas.microsoft.com/office/powerpoint/2010/main" val="40656561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18B4A6-A677-4420-98E4-DFCE87140645}"/>
              </a:ext>
            </a:extLst>
          </p:cNvPr>
          <p:cNvSpPr>
            <a:spLocks noGrp="1"/>
          </p:cNvSpPr>
          <p:nvPr>
            <p:ph type="title"/>
          </p:nvPr>
        </p:nvSpPr>
        <p:spPr/>
        <p:txBody>
          <a:bodyPr/>
          <a:lstStyle/>
          <a:p>
            <a:r>
              <a:rPr lang="it-IT" dirty="0"/>
              <a:t>Chi esprime il consenso al trattamento sanitario</a:t>
            </a:r>
          </a:p>
        </p:txBody>
      </p:sp>
      <p:sp>
        <p:nvSpPr>
          <p:cNvPr id="3" name="Segnaposto contenuto 2">
            <a:extLst>
              <a:ext uri="{FF2B5EF4-FFF2-40B4-BE49-F238E27FC236}">
                <a16:creationId xmlns:a16="http://schemas.microsoft.com/office/drawing/2014/main" id="{8B240586-285A-4ADF-B496-87FB5F809EC0}"/>
              </a:ext>
            </a:extLst>
          </p:cNvPr>
          <p:cNvSpPr>
            <a:spLocks noGrp="1"/>
          </p:cNvSpPr>
          <p:nvPr>
            <p:ph idx="1"/>
          </p:nvPr>
        </p:nvSpPr>
        <p:spPr/>
        <p:txBody>
          <a:bodyPr/>
          <a:lstStyle/>
          <a:p>
            <a:pPr algn="just"/>
            <a:r>
              <a:rPr lang="it-IT" dirty="0"/>
              <a:t>L’</a:t>
            </a:r>
            <a:r>
              <a:rPr lang="it-IT" dirty="0" err="1"/>
              <a:t>AdS</a:t>
            </a:r>
            <a:r>
              <a:rPr lang="it-IT" dirty="0"/>
              <a:t> può essere autorizzato dal giudice ad esprimerlo in nome e per conto dell’interessato (</a:t>
            </a:r>
            <a:r>
              <a:rPr lang="it-IT" dirty="0" err="1"/>
              <a:t>Trib</a:t>
            </a:r>
            <a:r>
              <a:rPr lang="it-IT" dirty="0"/>
              <a:t>. Modena 23/3/2018)</a:t>
            </a:r>
          </a:p>
          <a:p>
            <a:pPr algn="just"/>
            <a:r>
              <a:rPr lang="it-IT" dirty="0"/>
              <a:t>Qualora con riferimento al trattamento sanitario da applicare sussiste un conflitto tra l’</a:t>
            </a:r>
            <a:r>
              <a:rPr lang="it-IT" dirty="0" err="1"/>
              <a:t>AdS</a:t>
            </a:r>
            <a:r>
              <a:rPr lang="it-IT" dirty="0"/>
              <a:t> che rifiuta di prestare il consenso circa il trattamento indicato e la struttura sanitaria avente in cura l’amministrato, la decisione deve essere adottata, ai sensi dell’art. 3, comma 5 L. n. 219/2017 DAL Giudice Tutelare (</a:t>
            </a:r>
            <a:r>
              <a:rPr lang="it-IT" dirty="0" err="1"/>
              <a:t>Trib</a:t>
            </a:r>
            <a:r>
              <a:rPr lang="it-IT" dirty="0"/>
              <a:t>. Modena 6/12/2018).</a:t>
            </a:r>
          </a:p>
          <a:p>
            <a:pPr algn="just"/>
            <a:r>
              <a:rPr lang="it-IT" dirty="0"/>
              <a:t>Può provvedersi alla nomina di un </a:t>
            </a:r>
            <a:r>
              <a:rPr lang="it-IT" dirty="0" err="1"/>
              <a:t>AdS</a:t>
            </a:r>
            <a:r>
              <a:rPr lang="it-IT" dirty="0"/>
              <a:t> per un soggetto che non sia in grado di prestare consapevolmente il proprio consenso a determinati trattamenti sanitari, purché le scelte siano le più utili per la salute del beneficiario, secondo il principio di </a:t>
            </a:r>
            <a:r>
              <a:rPr lang="it-IT" dirty="0" err="1"/>
              <a:t>beneficità</a:t>
            </a:r>
            <a:r>
              <a:rPr lang="it-IT" dirty="0"/>
              <a:t> e secondo le indicazioni dei medici curanti (</a:t>
            </a:r>
            <a:r>
              <a:rPr lang="it-IT" dirty="0" err="1"/>
              <a:t>Trib</a:t>
            </a:r>
            <a:r>
              <a:rPr lang="it-IT" dirty="0"/>
              <a:t>. Bologna, 31/05/2017 n. 2050)</a:t>
            </a:r>
          </a:p>
        </p:txBody>
      </p:sp>
    </p:spTree>
    <p:extLst>
      <p:ext uri="{BB962C8B-B14F-4D97-AF65-F5344CB8AC3E}">
        <p14:creationId xmlns:p14="http://schemas.microsoft.com/office/powerpoint/2010/main" val="10786218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2D0E0C-1393-4F45-9491-1D6575ADB58D}"/>
              </a:ext>
            </a:extLst>
          </p:cNvPr>
          <p:cNvSpPr>
            <a:spLocks noGrp="1"/>
          </p:cNvSpPr>
          <p:nvPr>
            <p:ph type="title"/>
          </p:nvPr>
        </p:nvSpPr>
        <p:spPr/>
        <p:txBody>
          <a:bodyPr/>
          <a:lstStyle/>
          <a:p>
            <a:r>
              <a:rPr lang="it-IT" dirty="0"/>
              <a:t>Chi esprime il consenso </a:t>
            </a:r>
          </a:p>
        </p:txBody>
      </p:sp>
      <p:sp>
        <p:nvSpPr>
          <p:cNvPr id="3" name="Segnaposto contenuto 2">
            <a:extLst>
              <a:ext uri="{FF2B5EF4-FFF2-40B4-BE49-F238E27FC236}">
                <a16:creationId xmlns:a16="http://schemas.microsoft.com/office/drawing/2014/main" id="{E77C4680-117B-4EDF-A7F8-BD85203FA728}"/>
              </a:ext>
            </a:extLst>
          </p:cNvPr>
          <p:cNvSpPr>
            <a:spLocks noGrp="1"/>
          </p:cNvSpPr>
          <p:nvPr>
            <p:ph idx="1"/>
          </p:nvPr>
        </p:nvSpPr>
        <p:spPr/>
        <p:txBody>
          <a:bodyPr/>
          <a:lstStyle/>
          <a:p>
            <a:pPr algn="just"/>
            <a:r>
              <a:rPr lang="it-IT" dirty="0"/>
              <a:t>In assenza delle disposizioni anticipate di trattamento, l’</a:t>
            </a:r>
            <a:r>
              <a:rPr lang="it-IT" dirty="0" err="1"/>
              <a:t>AdS</a:t>
            </a:r>
            <a:r>
              <a:rPr lang="it-IT" dirty="0"/>
              <a:t> senza autorizzazione del giudice tutelare, può rifiutare le cure necessarie al mantenimento in vita dell’amministrato? Sollevata la questione di legittimità costituzionale ritenendo possibile la violazione degli artt. 2,3,13,32 Cost.) (</a:t>
            </a:r>
            <a:r>
              <a:rPr lang="it-IT" dirty="0" err="1"/>
              <a:t>Trib</a:t>
            </a:r>
            <a:r>
              <a:rPr lang="it-IT" dirty="0"/>
              <a:t>. Pavia 24/03/2108)</a:t>
            </a:r>
          </a:p>
          <a:p>
            <a:pPr algn="just"/>
            <a:r>
              <a:rPr lang="it-IT" dirty="0"/>
              <a:t>Qualora, con riferimento al trattamento sanitario da applicare, sussiste un conflitto fra l’</a:t>
            </a:r>
            <a:r>
              <a:rPr lang="it-IT" dirty="0" err="1"/>
              <a:t>AdS</a:t>
            </a:r>
            <a:r>
              <a:rPr lang="it-IT" dirty="0"/>
              <a:t>, che rifiuta di prestare il consenso circa il trattamento indicato, e la struttura sanitaria avente in cura l’amministrato, la decisione deve essere adottata, si sensi dell’art. 3 comma 5 L. N. 129/2017, da Giudice Tutelare (</a:t>
            </a:r>
            <a:r>
              <a:rPr lang="it-IT" dirty="0" err="1"/>
              <a:t>Trib</a:t>
            </a:r>
            <a:r>
              <a:rPr lang="it-IT" dirty="0"/>
              <a:t>. Modena, 6/12/2018)</a:t>
            </a:r>
          </a:p>
        </p:txBody>
      </p:sp>
    </p:spTree>
    <p:extLst>
      <p:ext uri="{BB962C8B-B14F-4D97-AF65-F5344CB8AC3E}">
        <p14:creationId xmlns:p14="http://schemas.microsoft.com/office/powerpoint/2010/main" val="8840730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868F69-FEA1-49B0-85F4-4A69D2B19678}"/>
              </a:ext>
            </a:extLst>
          </p:cNvPr>
          <p:cNvSpPr>
            <a:spLocks noGrp="1"/>
          </p:cNvSpPr>
          <p:nvPr>
            <p:ph type="title"/>
          </p:nvPr>
        </p:nvSpPr>
        <p:spPr/>
        <p:txBody>
          <a:bodyPr/>
          <a:lstStyle/>
          <a:p>
            <a:r>
              <a:rPr lang="it-IT" dirty="0"/>
              <a:t>RELAZIONE PERIODICA</a:t>
            </a:r>
          </a:p>
        </p:txBody>
      </p:sp>
      <p:sp>
        <p:nvSpPr>
          <p:cNvPr id="3" name="Segnaposto contenuto 2">
            <a:extLst>
              <a:ext uri="{FF2B5EF4-FFF2-40B4-BE49-F238E27FC236}">
                <a16:creationId xmlns:a16="http://schemas.microsoft.com/office/drawing/2014/main" id="{35E287EC-35B8-4080-BB31-176C255E5D52}"/>
              </a:ext>
            </a:extLst>
          </p:cNvPr>
          <p:cNvSpPr>
            <a:spLocks noGrp="1"/>
          </p:cNvSpPr>
          <p:nvPr>
            <p:ph idx="1"/>
          </p:nvPr>
        </p:nvSpPr>
        <p:spPr/>
        <p:txBody>
          <a:bodyPr/>
          <a:lstStyle/>
          <a:p>
            <a:pPr algn="just"/>
            <a:r>
              <a:rPr lang="it-IT" dirty="0"/>
              <a:t>Con la periodicità assegnata dal GT (di regola annuale) deve essere depositata una relazione circa l’attività svolta e le condizioni di vita personale e sociale del beneficiario.</a:t>
            </a:r>
          </a:p>
          <a:p>
            <a:pPr algn="just"/>
            <a:r>
              <a:rPr lang="it-IT" dirty="0"/>
              <a:t>In qualsiasi momento però sia l’</a:t>
            </a:r>
            <a:r>
              <a:rPr lang="it-IT" dirty="0" err="1"/>
              <a:t>AdS</a:t>
            </a:r>
            <a:r>
              <a:rPr lang="it-IT" dirty="0"/>
              <a:t> che lo stesso GT, ricorrendone la necessità, possono presentare/richiedere relazioni integrative</a:t>
            </a:r>
          </a:p>
        </p:txBody>
      </p:sp>
    </p:spTree>
    <p:extLst>
      <p:ext uri="{BB962C8B-B14F-4D97-AF65-F5344CB8AC3E}">
        <p14:creationId xmlns:p14="http://schemas.microsoft.com/office/powerpoint/2010/main" val="15323034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1ADC49-2D0F-4B75-92A4-B343897C4E98}"/>
              </a:ext>
            </a:extLst>
          </p:cNvPr>
          <p:cNvSpPr>
            <a:spLocks noGrp="1"/>
          </p:cNvSpPr>
          <p:nvPr>
            <p:ph type="title"/>
          </p:nvPr>
        </p:nvSpPr>
        <p:spPr/>
        <p:txBody>
          <a:bodyPr/>
          <a:lstStyle/>
          <a:p>
            <a:r>
              <a:rPr lang="it-IT" dirty="0"/>
              <a:t>ESEMPIO DI RELAZIONE PERIODICA</a:t>
            </a:r>
          </a:p>
        </p:txBody>
      </p:sp>
      <p:sp>
        <p:nvSpPr>
          <p:cNvPr id="3" name="Segnaposto contenuto 2">
            <a:extLst>
              <a:ext uri="{FF2B5EF4-FFF2-40B4-BE49-F238E27FC236}">
                <a16:creationId xmlns:a16="http://schemas.microsoft.com/office/drawing/2014/main" id="{A7C0CA8D-ADFE-494B-8A06-F2E43EA0B1AB}"/>
              </a:ext>
            </a:extLst>
          </p:cNvPr>
          <p:cNvSpPr>
            <a:spLocks noGrp="1"/>
          </p:cNvSpPr>
          <p:nvPr>
            <p:ph idx="1"/>
          </p:nvPr>
        </p:nvSpPr>
        <p:spPr/>
        <p:txBody>
          <a:bodyPr>
            <a:normAutofit fontScale="62500" lnSpcReduction="20000"/>
          </a:bodyPr>
          <a:lstStyle/>
          <a:p>
            <a:pPr marL="0" indent="0" algn="ctr">
              <a:buNone/>
            </a:pPr>
            <a:r>
              <a:rPr lang="it-IT" b="1" dirty="0"/>
              <a:t>Tribunale di ………..</a:t>
            </a:r>
          </a:p>
          <a:p>
            <a:pPr marL="0" indent="0">
              <a:buNone/>
            </a:pPr>
            <a:r>
              <a:rPr lang="it-IT" b="1" dirty="0"/>
              <a:t>Relazione dell’amministratore di sostegno (art. 405, comma 4, n. 6 c.c.)</a:t>
            </a:r>
          </a:p>
          <a:p>
            <a:pPr marL="0" indent="0">
              <a:buNone/>
            </a:pPr>
            <a:r>
              <a:rPr lang="it-IT" b="1" dirty="0"/>
              <a:t>Procedimento N.  …. RG VG</a:t>
            </a:r>
          </a:p>
          <a:p>
            <a:pPr marL="0" indent="0">
              <a:buNone/>
            </a:pPr>
            <a:r>
              <a:rPr lang="it-IT" b="1" dirty="0"/>
              <a:t>AMMINISTRATO: ………..</a:t>
            </a:r>
          </a:p>
          <a:p>
            <a:pPr marL="0" indent="0">
              <a:buNone/>
            </a:pPr>
            <a:r>
              <a:rPr lang="it-IT" dirty="0"/>
              <a:t>Ill.mo Sig. Giudice Tutelare,</a:t>
            </a:r>
            <a:br>
              <a:rPr lang="it-IT" dirty="0"/>
            </a:br>
            <a:r>
              <a:rPr lang="it-IT" dirty="0"/>
              <a:t>lo scrivente … ……………….. nella sua qualità di amministratore di sostegno del sig./sig.ra ……………….., nato/a </a:t>
            </a:r>
            <a:r>
              <a:rPr lang="it-IT" dirty="0" err="1"/>
              <a:t>a</a:t>
            </a:r>
            <a:r>
              <a:rPr lang="it-IT" dirty="0"/>
              <a:t> ……….. il con residenza in ……….., nominato </a:t>
            </a:r>
            <a:r>
              <a:rPr lang="it-IT" dirty="0" err="1"/>
              <a:t>AdS</a:t>
            </a:r>
            <a:r>
              <a:rPr lang="it-IT" dirty="0"/>
              <a:t> con  decreto del ……………….. viene ad esporre quanto occorso nel periodo di a esercizio dell'amministrazione nel periodo intercorrente dal 1/1/2018 al  31/12/2018.</a:t>
            </a:r>
          </a:p>
          <a:p>
            <a:pPr marL="0" indent="0">
              <a:buNone/>
            </a:pPr>
            <a:r>
              <a:rPr lang="it-IT" dirty="0"/>
              <a:t>Segnatamente:</a:t>
            </a:r>
          </a:p>
          <a:p>
            <a:pPr marL="0" indent="0">
              <a:buNone/>
            </a:pPr>
            <a:r>
              <a:rPr lang="it-IT" dirty="0"/>
              <a:t>in merito all’attività di assistenza e amministrazione svolta: ……………….. </a:t>
            </a:r>
          </a:p>
          <a:p>
            <a:pPr marL="0" indent="0">
              <a:buNone/>
            </a:pPr>
            <a:r>
              <a:rPr lang="it-IT" dirty="0"/>
              <a:t>in merito alle condizioni di vita personale del beneficiario sig./sig.ra: …………… </a:t>
            </a:r>
          </a:p>
          <a:p>
            <a:pPr marL="0" indent="0">
              <a:buNone/>
            </a:pPr>
            <a:r>
              <a:rPr lang="it-IT" dirty="0"/>
              <a:t>in merito alle condizioni di vita sociale del beneficiario sig./sig.ra: ……………….. ; </a:t>
            </a:r>
          </a:p>
          <a:p>
            <a:pPr marL="0" indent="0">
              <a:buNone/>
            </a:pPr>
            <a:r>
              <a:rPr lang="it-IT" dirty="0"/>
              <a:t>in merito alla gestione del patrimonio del beneficiario sig./sig.ra: ………………..</a:t>
            </a:r>
          </a:p>
          <a:p>
            <a:pPr marL="0" indent="0">
              <a:buNone/>
            </a:pPr>
            <a:r>
              <a:rPr lang="it-IT" dirty="0"/>
              <a:t>Allega alla presente analitico rendiconto (relativo al periodo dal ……………….. al ………………..) e documentazione attestante i proventi attivi e le voci di spesa di seguito sommariamente elencati in riepilogo e l’estratto conto postale:</a:t>
            </a:r>
          </a:p>
          <a:p>
            <a:pPr marL="0" indent="0">
              <a:buNone/>
            </a:pPr>
            <a:r>
              <a:rPr lang="it-IT" b="1" dirty="0"/>
              <a:t> </a:t>
            </a:r>
            <a:br>
              <a:rPr lang="it-IT" b="1" dirty="0"/>
            </a:br>
            <a:endParaRPr lang="it-IT" dirty="0"/>
          </a:p>
        </p:txBody>
      </p:sp>
    </p:spTree>
    <p:extLst>
      <p:ext uri="{BB962C8B-B14F-4D97-AF65-F5344CB8AC3E}">
        <p14:creationId xmlns:p14="http://schemas.microsoft.com/office/powerpoint/2010/main" val="4293243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EF2CE3-0810-4006-A956-E45F3E90A868}"/>
              </a:ext>
            </a:extLst>
          </p:cNvPr>
          <p:cNvSpPr>
            <a:spLocks noGrp="1"/>
          </p:cNvSpPr>
          <p:nvPr>
            <p:ph type="title"/>
          </p:nvPr>
        </p:nvSpPr>
        <p:spPr/>
        <p:txBody>
          <a:bodyPr/>
          <a:lstStyle/>
          <a:p>
            <a:r>
              <a:rPr lang="it-IT" dirty="0"/>
              <a:t>ESEMPIO DI RELAZIONE PERIODICA</a:t>
            </a:r>
          </a:p>
        </p:txBody>
      </p:sp>
      <p:sp>
        <p:nvSpPr>
          <p:cNvPr id="3" name="Segnaposto contenuto 2">
            <a:extLst>
              <a:ext uri="{FF2B5EF4-FFF2-40B4-BE49-F238E27FC236}">
                <a16:creationId xmlns:a16="http://schemas.microsoft.com/office/drawing/2014/main" id="{6EFF92D5-4C3A-4712-94AA-E966B29F6DB5}"/>
              </a:ext>
            </a:extLst>
          </p:cNvPr>
          <p:cNvSpPr>
            <a:spLocks noGrp="1"/>
          </p:cNvSpPr>
          <p:nvPr>
            <p:ph idx="1"/>
          </p:nvPr>
        </p:nvSpPr>
        <p:spPr>
          <a:xfrm>
            <a:off x="2589212" y="1651000"/>
            <a:ext cx="8915400" cy="4260222"/>
          </a:xfrm>
        </p:spPr>
        <p:txBody>
          <a:bodyPr>
            <a:normAutofit fontScale="62500" lnSpcReduction="20000"/>
          </a:bodyPr>
          <a:lstStyle/>
          <a:p>
            <a:pPr marL="0" indent="0">
              <a:buNone/>
            </a:pPr>
            <a:r>
              <a:rPr lang="it-IT" dirty="0"/>
              <a:t>Allega alla presente analitico rendiconto (relativo al periodo dal ……………….. al ………………..) e documentazione attestante i proventi attivi e le voci di spesa di seguito sommariamente elencati in riepilogo:</a:t>
            </a:r>
          </a:p>
          <a:p>
            <a:pPr marL="0" indent="0">
              <a:buNone/>
            </a:pPr>
            <a:r>
              <a:rPr lang="it-IT" b="1" dirty="0"/>
              <a:t>VOCI DI ATTIVITÀ    </a:t>
            </a:r>
            <a:br>
              <a:rPr lang="it-IT" b="1" dirty="0"/>
            </a:br>
            <a:r>
              <a:rPr lang="it-IT" dirty="0"/>
              <a:t>€ ……………….. (………………..)   </a:t>
            </a:r>
          </a:p>
          <a:p>
            <a:pPr marL="0" indent="0">
              <a:buNone/>
            </a:pPr>
            <a:r>
              <a:rPr lang="it-IT" dirty="0"/>
              <a:t>€ ……………….. (………………..)   </a:t>
            </a:r>
          </a:p>
          <a:p>
            <a:pPr marL="0" indent="0">
              <a:buNone/>
            </a:pPr>
            <a:r>
              <a:rPr lang="it-IT" dirty="0"/>
              <a:t>Totale Attività € ………………..</a:t>
            </a:r>
          </a:p>
          <a:p>
            <a:pPr marL="0" indent="0">
              <a:buNone/>
            </a:pPr>
            <a:r>
              <a:rPr lang="it-IT" b="1" dirty="0"/>
              <a:t>VOCI DI PASSIVITÀ</a:t>
            </a:r>
            <a:br>
              <a:rPr lang="it-IT" b="1" dirty="0"/>
            </a:br>
            <a:r>
              <a:rPr lang="it-IT" dirty="0"/>
              <a:t>€ …………….. (………………..)   </a:t>
            </a:r>
          </a:p>
          <a:p>
            <a:pPr marL="0" indent="0">
              <a:buNone/>
            </a:pPr>
            <a:r>
              <a:rPr lang="it-IT" dirty="0"/>
              <a:t>€ ……………….. (………………..)   </a:t>
            </a:r>
          </a:p>
          <a:p>
            <a:pPr marL="0" indent="0">
              <a:buNone/>
            </a:pPr>
            <a:r>
              <a:rPr lang="it-IT" dirty="0"/>
              <a:t>Totale Passività  € ………………..</a:t>
            </a:r>
          </a:p>
          <a:p>
            <a:pPr marL="0" indent="0">
              <a:buNone/>
            </a:pPr>
            <a:r>
              <a:rPr lang="it-IT" dirty="0"/>
              <a:t>Residuo                € ………………..    (………………..)</a:t>
            </a:r>
          </a:p>
          <a:p>
            <a:pPr marL="0" indent="0">
              <a:buNone/>
            </a:pPr>
            <a:r>
              <a:rPr lang="it-IT" dirty="0"/>
              <a:t>Il residuo attivo predetto è stato versato nel conto corrente postale ……………….. acceso presso l'Ufficio di ………………..   di ……………….., via ……………….., n. ……………….. intestato al predetto beneficiario su autorizzazione del Giudice Tutelare e per la movimentazione del quale vi deve essere disposizione della medesima autorizzazione giudiziaria.</a:t>
            </a:r>
          </a:p>
          <a:p>
            <a:pPr marL="0" indent="0">
              <a:buNone/>
            </a:pPr>
            <a:r>
              <a:rPr lang="it-IT" dirty="0"/>
              <a:t>Si resta a disposizione per relazionare ulteriormente quanto l'Ill.mo Giudice ritenesse di approfondire in dettaglio.</a:t>
            </a:r>
          </a:p>
          <a:p>
            <a:pPr marL="0" indent="0">
              <a:buNone/>
            </a:pPr>
            <a:r>
              <a:rPr lang="it-IT" dirty="0"/>
              <a:t>Con osservanza</a:t>
            </a:r>
          </a:p>
          <a:p>
            <a:pPr marL="0" indent="0">
              <a:buNone/>
            </a:pPr>
            <a:r>
              <a:rPr lang="it-IT" dirty="0"/>
              <a:t>Luogo, data ….								firma</a:t>
            </a:r>
          </a:p>
        </p:txBody>
      </p:sp>
    </p:spTree>
    <p:extLst>
      <p:ext uri="{BB962C8B-B14F-4D97-AF65-F5344CB8AC3E}">
        <p14:creationId xmlns:p14="http://schemas.microsoft.com/office/powerpoint/2010/main" val="3867127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1536F2-34ED-47FF-9DB8-3249E90B8213}"/>
              </a:ext>
            </a:extLst>
          </p:cNvPr>
          <p:cNvSpPr>
            <a:spLocks noGrp="1"/>
          </p:cNvSpPr>
          <p:nvPr>
            <p:ph type="title"/>
          </p:nvPr>
        </p:nvSpPr>
        <p:spPr/>
        <p:txBody>
          <a:bodyPr/>
          <a:lstStyle/>
          <a:p>
            <a:r>
              <a:rPr lang="it-IT" dirty="0"/>
              <a:t>Cessazione incarico</a:t>
            </a:r>
          </a:p>
        </p:txBody>
      </p:sp>
      <p:sp>
        <p:nvSpPr>
          <p:cNvPr id="3" name="Segnaposto contenuto 2">
            <a:extLst>
              <a:ext uri="{FF2B5EF4-FFF2-40B4-BE49-F238E27FC236}">
                <a16:creationId xmlns:a16="http://schemas.microsoft.com/office/drawing/2014/main" id="{BC48B82D-D759-45CB-B5E3-FFB723D52DF3}"/>
              </a:ext>
            </a:extLst>
          </p:cNvPr>
          <p:cNvSpPr>
            <a:spLocks noGrp="1"/>
          </p:cNvSpPr>
          <p:nvPr>
            <p:ph idx="1"/>
          </p:nvPr>
        </p:nvSpPr>
        <p:spPr/>
        <p:txBody>
          <a:bodyPr/>
          <a:lstStyle/>
          <a:p>
            <a:pPr algn="just"/>
            <a:r>
              <a:rPr lang="it-IT" dirty="0"/>
              <a:t>Quando il beneficiario, lo stesso </a:t>
            </a:r>
            <a:r>
              <a:rPr lang="it-IT" dirty="0" err="1"/>
              <a:t>AdS</a:t>
            </a:r>
            <a:r>
              <a:rPr lang="it-IT" dirty="0"/>
              <a:t>, il Pubblico Ministero o i soggetti di cui all’art. 406 c.c. ritengono cessati i presupposti per la sussistenza dell’ufficio o per la sostituzione dell’amministratore, possono rivolgere istanza motivata al giudice che decide dopo aver acquisito le necessarie informazioni a disposto gli opportuni mezzi istruttori</a:t>
            </a:r>
          </a:p>
          <a:p>
            <a:pPr algn="just"/>
            <a:r>
              <a:rPr lang="it-IT" dirty="0"/>
              <a:t>La cessazione dell’ufficio può essere disposta anche d’ufficio, quando inidonea a realizzare la piena tutela dell’amministrato, potendo piuttosto emergere la necessità di un diverso giudizio di interdizione o inabilitazione. In tal caso l’amministrazione cessa con la nomina del tutore o del curatore provvisorio o con la dichiarazione di interdizione o inabilitazione</a:t>
            </a:r>
          </a:p>
        </p:txBody>
      </p:sp>
    </p:spTree>
    <p:extLst>
      <p:ext uri="{BB962C8B-B14F-4D97-AF65-F5344CB8AC3E}">
        <p14:creationId xmlns:p14="http://schemas.microsoft.com/office/powerpoint/2010/main" val="1486362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8735C1-BAE6-476E-BF53-6EA1928AE4E3}"/>
              </a:ext>
            </a:extLst>
          </p:cNvPr>
          <p:cNvSpPr>
            <a:spLocks noGrp="1"/>
          </p:cNvSpPr>
          <p:nvPr>
            <p:ph type="title"/>
          </p:nvPr>
        </p:nvSpPr>
        <p:spPr/>
        <p:txBody>
          <a:bodyPr/>
          <a:lstStyle/>
          <a:p>
            <a:r>
              <a:rPr lang="it-IT" dirty="0"/>
              <a:t>Le FINALITA’ della </a:t>
            </a:r>
            <a:r>
              <a:rPr lang="it-IT" dirty="0" err="1"/>
              <a:t>AdS</a:t>
            </a:r>
            <a:endParaRPr lang="it-IT" dirty="0"/>
          </a:p>
        </p:txBody>
      </p:sp>
      <p:sp>
        <p:nvSpPr>
          <p:cNvPr id="3" name="Segnaposto contenuto 2">
            <a:extLst>
              <a:ext uri="{FF2B5EF4-FFF2-40B4-BE49-F238E27FC236}">
                <a16:creationId xmlns:a16="http://schemas.microsoft.com/office/drawing/2014/main" id="{AABD7AD1-6AFA-426E-94F8-28708FD106F9}"/>
              </a:ext>
            </a:extLst>
          </p:cNvPr>
          <p:cNvSpPr>
            <a:spLocks noGrp="1"/>
          </p:cNvSpPr>
          <p:nvPr>
            <p:ph idx="1"/>
          </p:nvPr>
        </p:nvSpPr>
        <p:spPr/>
        <p:txBody>
          <a:bodyPr>
            <a:normAutofit lnSpcReduction="10000"/>
          </a:bodyPr>
          <a:lstStyle/>
          <a:p>
            <a:pPr algn="just"/>
            <a:r>
              <a:rPr lang="it-IT" sz="3600" dirty="0"/>
              <a:t>Tutela, con la minore limitazione possibile della capacità di agire, delle persone prive in tutto o in parte di autonomia nell’espletamento delle funzioni della vita quotidiana, mediante interventi di sostegno temporaneo o permanente </a:t>
            </a:r>
          </a:p>
        </p:txBody>
      </p:sp>
    </p:spTree>
    <p:extLst>
      <p:ext uri="{BB962C8B-B14F-4D97-AF65-F5344CB8AC3E}">
        <p14:creationId xmlns:p14="http://schemas.microsoft.com/office/powerpoint/2010/main" val="41164990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A7EAC3-DFEA-497A-800C-540D0607D8F3}"/>
              </a:ext>
            </a:extLst>
          </p:cNvPr>
          <p:cNvSpPr>
            <a:spLocks noGrp="1"/>
          </p:cNvSpPr>
          <p:nvPr>
            <p:ph type="title"/>
          </p:nvPr>
        </p:nvSpPr>
        <p:spPr/>
        <p:txBody>
          <a:bodyPr/>
          <a:lstStyle/>
          <a:p>
            <a:r>
              <a:rPr lang="it-IT" dirty="0"/>
              <a:t>Compenso</a:t>
            </a:r>
          </a:p>
        </p:txBody>
      </p:sp>
      <p:sp>
        <p:nvSpPr>
          <p:cNvPr id="3" name="Segnaposto contenuto 2">
            <a:extLst>
              <a:ext uri="{FF2B5EF4-FFF2-40B4-BE49-F238E27FC236}">
                <a16:creationId xmlns:a16="http://schemas.microsoft.com/office/drawing/2014/main" id="{319A7CF1-40DC-4005-BC87-3B9EADA9D97C}"/>
              </a:ext>
            </a:extLst>
          </p:cNvPr>
          <p:cNvSpPr>
            <a:spLocks noGrp="1"/>
          </p:cNvSpPr>
          <p:nvPr>
            <p:ph idx="1"/>
          </p:nvPr>
        </p:nvSpPr>
        <p:spPr/>
        <p:txBody>
          <a:bodyPr>
            <a:normAutofit/>
          </a:bodyPr>
          <a:lstStyle/>
          <a:p>
            <a:pPr algn="just"/>
            <a:r>
              <a:rPr lang="it-IT" sz="2000" dirty="0"/>
              <a:t>L’ufficio dell’amministratore di sostegno è </a:t>
            </a:r>
            <a:r>
              <a:rPr lang="it-IT" sz="2000" b="1" dirty="0"/>
              <a:t>gratuito</a:t>
            </a:r>
            <a:r>
              <a:rPr lang="it-IT" sz="2000" dirty="0"/>
              <a:t>. Tuttavia, considerata l’entità del patrimonio amministrato e le difficoltà nello svolgimento dell’attività, il Giudice Tutelare può assegnare un’</a:t>
            </a:r>
            <a:r>
              <a:rPr lang="it-IT" sz="2000" b="1" dirty="0"/>
              <a:t>equa indennità</a:t>
            </a:r>
            <a:r>
              <a:rPr lang="it-IT" sz="2000" dirty="0"/>
              <a:t> o consentire che la gestione e la cura del beneficiario si svolga con la collaborazione di personae stipendiate del cui operato risponde comunque </a:t>
            </a:r>
            <a:r>
              <a:rPr lang="it-IT" sz="2000" dirty="0" err="1"/>
              <a:t>l’AdA</a:t>
            </a:r>
            <a:endParaRPr lang="it-IT" sz="2000" dirty="0"/>
          </a:p>
        </p:txBody>
      </p:sp>
    </p:spTree>
    <p:extLst>
      <p:ext uri="{BB962C8B-B14F-4D97-AF65-F5344CB8AC3E}">
        <p14:creationId xmlns:p14="http://schemas.microsoft.com/office/powerpoint/2010/main" val="38632976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492FEA-1F9A-4BB0-B8EE-B0A300A52E57}"/>
              </a:ext>
            </a:extLst>
          </p:cNvPr>
          <p:cNvSpPr>
            <a:spLocks noGrp="1"/>
          </p:cNvSpPr>
          <p:nvPr>
            <p:ph type="title"/>
          </p:nvPr>
        </p:nvSpPr>
        <p:spPr/>
        <p:txBody>
          <a:bodyPr/>
          <a:lstStyle/>
          <a:p>
            <a:r>
              <a:rPr lang="it-IT" dirty="0"/>
              <a:t>VIGILANZA</a:t>
            </a:r>
          </a:p>
        </p:txBody>
      </p:sp>
      <p:sp>
        <p:nvSpPr>
          <p:cNvPr id="3" name="Segnaposto contenuto 2">
            <a:extLst>
              <a:ext uri="{FF2B5EF4-FFF2-40B4-BE49-F238E27FC236}">
                <a16:creationId xmlns:a16="http://schemas.microsoft.com/office/drawing/2014/main" id="{4107F3DD-ACCA-4C82-883C-49146E52DF26}"/>
              </a:ext>
            </a:extLst>
          </p:cNvPr>
          <p:cNvSpPr>
            <a:spLocks noGrp="1"/>
          </p:cNvSpPr>
          <p:nvPr>
            <p:ph idx="1"/>
          </p:nvPr>
        </p:nvSpPr>
        <p:spPr/>
        <p:txBody>
          <a:bodyPr/>
          <a:lstStyle/>
          <a:p>
            <a:pPr algn="just"/>
            <a:r>
              <a:rPr lang="it-IT" dirty="0"/>
              <a:t>Il diritto alla protezione giuridica è un bisogno fondamentale che non si può negare, ma occorre promuovere, tutelare, calibrare in funzione della necessità della persona.</a:t>
            </a:r>
          </a:p>
          <a:p>
            <a:pPr algn="just"/>
            <a:r>
              <a:rPr lang="it-IT" dirty="0"/>
              <a:t>La piena applicazione della legge 6/2004 non può realizzarsi senza che siano realizzate «iniziative di presidio» ad esempio attraverso l’attivazione di un UFFICIO (del Comune, delle ASL, della ASP, ecc.) con caratteristiche di «Servizio» in grado di soccorrere il soggetto debole/indebolito ed occuparsi della gestione istituzionale delle tutele giuridiche e delle </a:t>
            </a:r>
            <a:r>
              <a:rPr lang="it-IT" dirty="0" err="1"/>
              <a:t>AdS</a:t>
            </a:r>
            <a:r>
              <a:rPr lang="it-IT" dirty="0"/>
              <a:t> in particolare.</a:t>
            </a:r>
          </a:p>
          <a:p>
            <a:pPr algn="just"/>
            <a:r>
              <a:rPr lang="it-IT" dirty="0"/>
              <a:t>ESEMPIO delle REGIONE LOMBARDIA con la L.R. 3/2008 ha istituito presso tutte le ASL della regione gli «</a:t>
            </a:r>
            <a:r>
              <a:rPr lang="it-IT" i="1" dirty="0"/>
              <a:t>Uffici per la protezione giuridica delle persone fragili (U.P.G.)</a:t>
            </a:r>
            <a:endParaRPr lang="it-IT" dirty="0"/>
          </a:p>
        </p:txBody>
      </p:sp>
    </p:spTree>
    <p:extLst>
      <p:ext uri="{BB962C8B-B14F-4D97-AF65-F5344CB8AC3E}">
        <p14:creationId xmlns:p14="http://schemas.microsoft.com/office/powerpoint/2010/main" val="880160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472970-05FB-4C49-8EC4-84C8A7669233}"/>
              </a:ext>
            </a:extLst>
          </p:cNvPr>
          <p:cNvSpPr>
            <a:spLocks noGrp="1"/>
          </p:cNvSpPr>
          <p:nvPr>
            <p:ph type="title"/>
          </p:nvPr>
        </p:nvSpPr>
        <p:spPr/>
        <p:txBody>
          <a:bodyPr/>
          <a:lstStyle/>
          <a:p>
            <a:r>
              <a:rPr lang="it-IT" dirty="0"/>
              <a:t>CASI</a:t>
            </a:r>
          </a:p>
        </p:txBody>
      </p:sp>
      <p:sp>
        <p:nvSpPr>
          <p:cNvPr id="3" name="Segnaposto contenuto 2">
            <a:extLst>
              <a:ext uri="{FF2B5EF4-FFF2-40B4-BE49-F238E27FC236}">
                <a16:creationId xmlns:a16="http://schemas.microsoft.com/office/drawing/2014/main" id="{D8E78DBD-1896-4634-A4C9-2821FBB93B28}"/>
              </a:ext>
            </a:extLst>
          </p:cNvPr>
          <p:cNvSpPr>
            <a:spLocks noGrp="1"/>
          </p:cNvSpPr>
          <p:nvPr>
            <p:ph idx="1"/>
          </p:nvPr>
        </p:nvSpPr>
        <p:spPr/>
        <p:txBody>
          <a:bodyPr/>
          <a:lstStyle/>
          <a:p>
            <a:r>
              <a:rPr lang="it-IT" dirty="0"/>
              <a:t>Infermità o menomazione psichica </a:t>
            </a:r>
          </a:p>
          <a:p>
            <a:r>
              <a:rPr lang="it-IT" dirty="0"/>
              <a:t>Età avanzata, anche se  non costituisce di per sé presupposto esclusivo per la nomina di un amministratore di sostegno (</a:t>
            </a:r>
            <a:r>
              <a:rPr lang="it-IT" dirty="0" err="1"/>
              <a:t>Trib</a:t>
            </a:r>
            <a:r>
              <a:rPr lang="it-IT" dirty="0"/>
              <a:t>. Modena sez. II, 16/03/2018)</a:t>
            </a:r>
          </a:p>
          <a:p>
            <a:r>
              <a:rPr lang="it-IT" dirty="0"/>
              <a:t>E’ possibile l’applicazione dell’</a:t>
            </a:r>
            <a:r>
              <a:rPr lang="it-IT" dirty="0" err="1"/>
              <a:t>AdS</a:t>
            </a:r>
            <a:r>
              <a:rPr lang="it-IT" dirty="0"/>
              <a:t> per prodigalità nei confronti di chi spende in «gratta e vinci» cifre esorbitanti (Cass. 7/3/2018, N. 5492)</a:t>
            </a:r>
          </a:p>
          <a:p>
            <a:r>
              <a:rPr lang="it-IT" dirty="0"/>
              <a:t>Qualora la prodigalità sia l’effetto di un’alterazione delle facoltà mentali, è legittima la nomina dell’</a:t>
            </a:r>
            <a:r>
              <a:rPr lang="it-IT" dirty="0" err="1"/>
              <a:t>AdS</a:t>
            </a:r>
            <a:r>
              <a:rPr lang="it-IT" dirty="0"/>
              <a:t> (</a:t>
            </a:r>
            <a:r>
              <a:rPr lang="it-IT" dirty="0" err="1"/>
              <a:t>Trib</a:t>
            </a:r>
            <a:r>
              <a:rPr lang="it-IT" dirty="0"/>
              <a:t>., Modena, 3/11/2017)</a:t>
            </a:r>
          </a:p>
          <a:p>
            <a:r>
              <a:rPr lang="it-IT" dirty="0"/>
              <a:t>Cittadino straniera privo di parenti ed affetto da sindrome persecutoria e nomina di un </a:t>
            </a:r>
            <a:r>
              <a:rPr lang="it-IT" dirty="0" err="1"/>
              <a:t>AdS</a:t>
            </a:r>
            <a:r>
              <a:rPr lang="it-IT" dirty="0"/>
              <a:t> (</a:t>
            </a:r>
            <a:r>
              <a:rPr lang="it-IT" dirty="0" err="1"/>
              <a:t>Trib</a:t>
            </a:r>
            <a:r>
              <a:rPr lang="it-IT" dirty="0"/>
              <a:t>. Modena, 28/7/2016)</a:t>
            </a:r>
          </a:p>
          <a:p>
            <a:r>
              <a:rPr lang="it-IT" dirty="0"/>
              <a:t>Disturbi mentali, consumo ed abuso di sostanze psicotrope, ecc.</a:t>
            </a:r>
          </a:p>
        </p:txBody>
      </p:sp>
    </p:spTree>
    <p:extLst>
      <p:ext uri="{BB962C8B-B14F-4D97-AF65-F5344CB8AC3E}">
        <p14:creationId xmlns:p14="http://schemas.microsoft.com/office/powerpoint/2010/main" val="3593059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B0A2BC-9757-4D4D-9610-2F996C3A1676}"/>
              </a:ext>
            </a:extLst>
          </p:cNvPr>
          <p:cNvSpPr>
            <a:spLocks noGrp="1"/>
          </p:cNvSpPr>
          <p:nvPr>
            <p:ph type="title"/>
          </p:nvPr>
        </p:nvSpPr>
        <p:spPr/>
        <p:txBody>
          <a:bodyPr/>
          <a:lstStyle/>
          <a:p>
            <a:r>
              <a:rPr lang="it-IT" dirty="0"/>
              <a:t>Quando il GT ha detto di no</a:t>
            </a:r>
          </a:p>
        </p:txBody>
      </p:sp>
      <p:sp>
        <p:nvSpPr>
          <p:cNvPr id="3" name="Segnaposto contenuto 2">
            <a:extLst>
              <a:ext uri="{FF2B5EF4-FFF2-40B4-BE49-F238E27FC236}">
                <a16:creationId xmlns:a16="http://schemas.microsoft.com/office/drawing/2014/main" id="{DC15FB31-7F2F-48F3-8CF5-AA113718DBEE}"/>
              </a:ext>
            </a:extLst>
          </p:cNvPr>
          <p:cNvSpPr>
            <a:spLocks noGrp="1"/>
          </p:cNvSpPr>
          <p:nvPr>
            <p:ph idx="1"/>
          </p:nvPr>
        </p:nvSpPr>
        <p:spPr/>
        <p:txBody>
          <a:bodyPr/>
          <a:lstStyle/>
          <a:p>
            <a:pPr marL="0" indent="0">
              <a:buNone/>
            </a:pPr>
            <a:endParaRPr lang="it-IT" dirty="0"/>
          </a:p>
        </p:txBody>
      </p:sp>
      <p:pic>
        <p:nvPicPr>
          <p:cNvPr id="5" name="Immagine 4">
            <a:extLst>
              <a:ext uri="{FF2B5EF4-FFF2-40B4-BE49-F238E27FC236}">
                <a16:creationId xmlns:a16="http://schemas.microsoft.com/office/drawing/2014/main" id="{A03573B2-319A-4F3D-9CF4-5454F23B4FF2}"/>
              </a:ext>
            </a:extLst>
          </p:cNvPr>
          <p:cNvPicPr>
            <a:picLocks noChangeAspect="1"/>
          </p:cNvPicPr>
          <p:nvPr/>
        </p:nvPicPr>
        <p:blipFill>
          <a:blip r:embed="rId2"/>
          <a:stretch>
            <a:fillRect/>
          </a:stretch>
        </p:blipFill>
        <p:spPr>
          <a:xfrm>
            <a:off x="3835401" y="1347944"/>
            <a:ext cx="5220218" cy="4563278"/>
          </a:xfrm>
          <a:prstGeom prst="rect">
            <a:avLst/>
          </a:prstGeom>
        </p:spPr>
      </p:pic>
    </p:spTree>
    <p:extLst>
      <p:ext uri="{BB962C8B-B14F-4D97-AF65-F5344CB8AC3E}">
        <p14:creationId xmlns:p14="http://schemas.microsoft.com/office/powerpoint/2010/main" val="679036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6B414-AB4E-4F1F-B73C-28CBA13B35E8}"/>
              </a:ext>
            </a:extLst>
          </p:cNvPr>
          <p:cNvSpPr>
            <a:spLocks noGrp="1"/>
          </p:cNvSpPr>
          <p:nvPr>
            <p:ph type="title"/>
          </p:nvPr>
        </p:nvSpPr>
        <p:spPr/>
        <p:txBody>
          <a:bodyPr/>
          <a:lstStyle/>
          <a:p>
            <a:r>
              <a:rPr lang="it-IT" dirty="0"/>
              <a:t>CASI: Sentenza Tribunale Modena 10/05/2017</a:t>
            </a:r>
          </a:p>
        </p:txBody>
      </p:sp>
      <p:sp>
        <p:nvSpPr>
          <p:cNvPr id="3" name="Segnaposto contenuto 2">
            <a:extLst>
              <a:ext uri="{FF2B5EF4-FFF2-40B4-BE49-F238E27FC236}">
                <a16:creationId xmlns:a16="http://schemas.microsoft.com/office/drawing/2014/main" id="{EFCC0D2C-47C9-4AD1-8983-D684C0E6CCA0}"/>
              </a:ext>
            </a:extLst>
          </p:cNvPr>
          <p:cNvSpPr>
            <a:spLocks noGrp="1"/>
          </p:cNvSpPr>
          <p:nvPr>
            <p:ph idx="1"/>
          </p:nvPr>
        </p:nvSpPr>
        <p:spPr/>
        <p:txBody>
          <a:bodyPr>
            <a:normAutofit/>
          </a:bodyPr>
          <a:lstStyle/>
          <a:p>
            <a:pPr algn="just"/>
            <a:r>
              <a:rPr lang="it-IT" sz="2400" u="sng" dirty="0"/>
              <a:t>La procedura dell’</a:t>
            </a:r>
            <a:r>
              <a:rPr lang="it-IT" sz="2400" u="sng" dirty="0" err="1"/>
              <a:t>AdS</a:t>
            </a:r>
            <a:r>
              <a:rPr lang="it-IT" sz="2400" u="sng" dirty="0"/>
              <a:t> non deve essere strumentalizzata dai Servizi Sociali </a:t>
            </a:r>
            <a:r>
              <a:rPr lang="it-IT" sz="2400" dirty="0"/>
              <a:t>e/o di Salute Mentale che volessero in tal modo ottenere l’esonero dalle attività di assistenza cui sono istituzionalmente deputati, sicché in difetto di particolari esigenze patrimoniali e della persona, le relative problematiche devono trovare organica e naturale gestione da parte dei predetti pubblici organismi.</a:t>
            </a:r>
          </a:p>
        </p:txBody>
      </p:sp>
    </p:spTree>
    <p:extLst>
      <p:ext uri="{BB962C8B-B14F-4D97-AF65-F5344CB8AC3E}">
        <p14:creationId xmlns:p14="http://schemas.microsoft.com/office/powerpoint/2010/main" val="1503106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5C8446-6122-4D92-AB82-0A3EADC9739E}"/>
              </a:ext>
            </a:extLst>
          </p:cNvPr>
          <p:cNvSpPr>
            <a:spLocks noGrp="1"/>
          </p:cNvSpPr>
          <p:nvPr>
            <p:ph type="title"/>
          </p:nvPr>
        </p:nvSpPr>
        <p:spPr/>
        <p:txBody>
          <a:bodyPr/>
          <a:lstStyle/>
          <a:p>
            <a:r>
              <a:rPr lang="it-IT" dirty="0"/>
              <a:t>Cassazione 15/05/2019 N. 12998</a:t>
            </a:r>
          </a:p>
        </p:txBody>
      </p:sp>
      <p:sp>
        <p:nvSpPr>
          <p:cNvPr id="3" name="Segnaposto contenuto 2">
            <a:extLst>
              <a:ext uri="{FF2B5EF4-FFF2-40B4-BE49-F238E27FC236}">
                <a16:creationId xmlns:a16="http://schemas.microsoft.com/office/drawing/2014/main" id="{1FDE70EA-5D6B-4B63-97B4-B40E0C519C9C}"/>
              </a:ext>
            </a:extLst>
          </p:cNvPr>
          <p:cNvSpPr>
            <a:spLocks noGrp="1"/>
          </p:cNvSpPr>
          <p:nvPr>
            <p:ph idx="1"/>
          </p:nvPr>
        </p:nvSpPr>
        <p:spPr/>
        <p:txBody>
          <a:bodyPr>
            <a:normAutofit/>
          </a:bodyPr>
          <a:lstStyle/>
          <a:p>
            <a:pPr algn="just"/>
            <a:r>
              <a:rPr lang="it-IT" sz="4000" dirty="0"/>
              <a:t>E’ esclusa la designazione anticipata dell’amministratore di sostegno</a:t>
            </a:r>
          </a:p>
        </p:txBody>
      </p:sp>
    </p:spTree>
    <p:extLst>
      <p:ext uri="{BB962C8B-B14F-4D97-AF65-F5344CB8AC3E}">
        <p14:creationId xmlns:p14="http://schemas.microsoft.com/office/powerpoint/2010/main" val="4104963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B9064F-D5E8-4892-B4D2-2613E8C36AC1}"/>
              </a:ext>
            </a:extLst>
          </p:cNvPr>
          <p:cNvSpPr>
            <a:spLocks noGrp="1"/>
          </p:cNvSpPr>
          <p:nvPr>
            <p:ph type="title"/>
          </p:nvPr>
        </p:nvSpPr>
        <p:spPr/>
        <p:txBody>
          <a:bodyPr/>
          <a:lstStyle/>
          <a:p>
            <a:r>
              <a:rPr lang="it-IT" dirty="0"/>
              <a:t>Chi presenta l’Istanza – ART. 406 C.C.</a:t>
            </a:r>
          </a:p>
        </p:txBody>
      </p:sp>
      <p:sp>
        <p:nvSpPr>
          <p:cNvPr id="3" name="Segnaposto contenuto 2">
            <a:extLst>
              <a:ext uri="{FF2B5EF4-FFF2-40B4-BE49-F238E27FC236}">
                <a16:creationId xmlns:a16="http://schemas.microsoft.com/office/drawing/2014/main" id="{72C42B3A-3248-41C0-B30F-A5E40471EFD8}"/>
              </a:ext>
            </a:extLst>
          </p:cNvPr>
          <p:cNvSpPr>
            <a:spLocks noGrp="1"/>
          </p:cNvSpPr>
          <p:nvPr>
            <p:ph idx="1"/>
          </p:nvPr>
        </p:nvSpPr>
        <p:spPr/>
        <p:txBody>
          <a:bodyPr/>
          <a:lstStyle/>
          <a:p>
            <a:pPr algn="just"/>
            <a:r>
              <a:rPr lang="it-IT" dirty="0"/>
              <a:t>Il ricorso per l'istituzione dell’</a:t>
            </a:r>
            <a:r>
              <a:rPr lang="it-IT" dirty="0" err="1"/>
              <a:t>AdS</a:t>
            </a:r>
            <a:r>
              <a:rPr lang="it-IT" dirty="0"/>
              <a:t> può essere proposto  </a:t>
            </a:r>
            <a:r>
              <a:rPr lang="it-IT" u="sng" dirty="0"/>
              <a:t>dallo stesso soggetto beneficiario</a:t>
            </a:r>
            <a:r>
              <a:rPr lang="it-IT" dirty="0"/>
              <a:t>, anche se minore, interdetto o inabilitato, ovvero </a:t>
            </a:r>
            <a:r>
              <a:rPr lang="it-IT" u="sng" dirty="0"/>
              <a:t>da uno dei soggetti indicati nell’art. 417</a:t>
            </a:r>
            <a:r>
              <a:rPr lang="it-IT" dirty="0"/>
              <a:t> (famigliari o persone a lui comunque vicine e stabilmente conviventi9 o dal pubblico ministero.</a:t>
            </a:r>
            <a:endParaRPr lang="it-IT" u="sng" dirty="0"/>
          </a:p>
          <a:p>
            <a:pPr algn="just"/>
            <a:r>
              <a:rPr lang="it-IT" dirty="0"/>
              <a:t>Se il ricorso concerne persona interdetta o inabilitata è presentato dal tutore o curatore congiuntamente all'istanza di revoca dell'interdizione o dell'inabilitazione davanti al giudice competente per quest'ultima.</a:t>
            </a:r>
          </a:p>
          <a:p>
            <a:pPr algn="just"/>
            <a:r>
              <a:rPr lang="it-IT" u="sng" dirty="0"/>
              <a:t>I responsabili dei servizi sanitari e sociali </a:t>
            </a:r>
            <a:r>
              <a:rPr lang="it-IT" dirty="0"/>
              <a:t>direttamente impegnati nella cura e assistenza della persona, ovvero  a conoscenza di fatti tali da rendere opportuna l'apertura del procedimento di </a:t>
            </a:r>
            <a:r>
              <a:rPr lang="it-IT" dirty="0" err="1"/>
              <a:t>AdS</a:t>
            </a:r>
            <a:r>
              <a:rPr lang="it-IT" dirty="0"/>
              <a:t>, sono tenuti a proporre al giudice tutelare il ricorso di cui all'articolo 407 o a fornirne comunque notizia al pubblico ministero.</a:t>
            </a:r>
          </a:p>
          <a:p>
            <a:pPr marL="0" indent="0">
              <a:buNone/>
            </a:pPr>
            <a:endParaRPr lang="it-IT" dirty="0"/>
          </a:p>
        </p:txBody>
      </p:sp>
    </p:spTree>
    <p:extLst>
      <p:ext uri="{BB962C8B-B14F-4D97-AF65-F5344CB8AC3E}">
        <p14:creationId xmlns:p14="http://schemas.microsoft.com/office/powerpoint/2010/main" val="371929880"/>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389</TotalTime>
  <Words>3445</Words>
  <Application>Microsoft Office PowerPoint</Application>
  <PresentationFormat>Widescreen</PresentationFormat>
  <Paragraphs>222</Paragraphs>
  <Slides>41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41</vt:i4>
      </vt:variant>
    </vt:vector>
  </HeadingPairs>
  <TitlesOfParts>
    <vt:vector size="45" baseType="lpstr">
      <vt:lpstr>Arial</vt:lpstr>
      <vt:lpstr>Century Gothic</vt:lpstr>
      <vt:lpstr>Wingdings 3</vt:lpstr>
      <vt:lpstr>Filo</vt:lpstr>
      <vt:lpstr>Amministrazione di sostegno</vt:lpstr>
      <vt:lpstr>Quando c’è bisogno dell’Amministrazione di Sostegno?</vt:lpstr>
      <vt:lpstr>ART. 404 codice civile</vt:lpstr>
      <vt:lpstr>Le FINALITA’ della AdS</vt:lpstr>
      <vt:lpstr>CASI</vt:lpstr>
      <vt:lpstr>Quando il GT ha detto di no</vt:lpstr>
      <vt:lpstr>CASI: Sentenza Tribunale Modena 10/05/2017</vt:lpstr>
      <vt:lpstr>Cassazione 15/05/2019 N. 12998</vt:lpstr>
      <vt:lpstr>Chi presenta l’Istanza – ART. 406 C.C.</vt:lpstr>
      <vt:lpstr>Legittimaziona attiva dei Servizi Sociali</vt:lpstr>
      <vt:lpstr>Cosa si intende per SERVIZI SOCIO SANITARI</vt:lpstr>
      <vt:lpstr>Dove presentare il RICORSO</vt:lpstr>
      <vt:lpstr>Il Procedimento</vt:lpstr>
      <vt:lpstr>IL RICORSO: CONTENUTO (art. 407 cod.civ.)</vt:lpstr>
      <vt:lpstr>UN ESEMPIO</vt:lpstr>
      <vt:lpstr>UN ESEMPIO</vt:lpstr>
      <vt:lpstr>UN ESEMPIO</vt:lpstr>
      <vt:lpstr>UN ESEMPIO</vt:lpstr>
      <vt:lpstr>UN ESEMPIO</vt:lpstr>
      <vt:lpstr>UN ESEMPIO</vt:lpstr>
      <vt:lpstr>IL GIUDICE TUTELARE:</vt:lpstr>
      <vt:lpstr>CONTENUTI DEL DECRETO DI APERTURA della AdS</vt:lpstr>
      <vt:lpstr>ESEMPIO</vt:lpstr>
      <vt:lpstr>ESEMPIO</vt:lpstr>
      <vt:lpstr>ESEMPIO</vt:lpstr>
      <vt:lpstr>SCELTA DELL’AdS: ART. 408 cod.civ.</vt:lpstr>
      <vt:lpstr>Casi di esclusione dalla nomina di AdS</vt:lpstr>
      <vt:lpstr>Effetti dell’amministrazione e poteri dell’AdS</vt:lpstr>
      <vt:lpstr>Quando serve l’autorizzazione del Giudice Tutelare (art. 374 c.c.</vt:lpstr>
      <vt:lpstr>Quando serve l’autorizzazione del Tribunale (art. 375 c.c.)</vt:lpstr>
      <vt:lpstr>tutele</vt:lpstr>
      <vt:lpstr>Poteri dell’AdS</vt:lpstr>
      <vt:lpstr>Poteri dell’AdS</vt:lpstr>
      <vt:lpstr>Chi esprime il consenso al trattamento sanitario</vt:lpstr>
      <vt:lpstr>Chi esprime il consenso </vt:lpstr>
      <vt:lpstr>RELAZIONE PERIODICA</vt:lpstr>
      <vt:lpstr>ESEMPIO DI RELAZIONE PERIODICA</vt:lpstr>
      <vt:lpstr>ESEMPIO DI RELAZIONE PERIODICA</vt:lpstr>
      <vt:lpstr>Cessazione incarico</vt:lpstr>
      <vt:lpstr>Compenso</vt:lpstr>
      <vt:lpstr>VIGILANZA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Amministrazione di sostegno</dc:title>
  <dc:creator>Patrizia Tuis</dc:creator>
  <cp:lastModifiedBy>Patrizia Tuis</cp:lastModifiedBy>
  <cp:revision>50</cp:revision>
  <dcterms:created xsi:type="dcterms:W3CDTF">2019-04-10T07:58:30Z</dcterms:created>
  <dcterms:modified xsi:type="dcterms:W3CDTF">2019-10-05T08:35:34Z</dcterms:modified>
</cp:coreProperties>
</file>