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sldIdLst>
    <p:sldId id="324" r:id="rId2"/>
    <p:sldId id="371" r:id="rId3"/>
    <p:sldId id="368" r:id="rId4"/>
    <p:sldId id="382" r:id="rId5"/>
    <p:sldId id="369" r:id="rId6"/>
    <p:sldId id="372" r:id="rId7"/>
    <p:sldId id="373" r:id="rId8"/>
    <p:sldId id="374" r:id="rId9"/>
    <p:sldId id="375" r:id="rId10"/>
    <p:sldId id="376" r:id="rId11"/>
    <p:sldId id="377" r:id="rId12"/>
    <p:sldId id="393" r:id="rId13"/>
    <p:sldId id="378" r:id="rId14"/>
    <p:sldId id="432" r:id="rId15"/>
    <p:sldId id="403" r:id="rId16"/>
    <p:sldId id="380" r:id="rId17"/>
    <p:sldId id="437" r:id="rId18"/>
    <p:sldId id="381" r:id="rId19"/>
    <p:sldId id="367" r:id="rId20"/>
    <p:sldId id="326" r:id="rId21"/>
    <p:sldId id="334" r:id="rId22"/>
    <p:sldId id="321" r:id="rId23"/>
    <p:sldId id="384" r:id="rId24"/>
    <p:sldId id="328" r:id="rId25"/>
    <p:sldId id="331" r:id="rId26"/>
    <p:sldId id="332" r:id="rId27"/>
    <p:sldId id="259" r:id="rId28"/>
    <p:sldId id="329" r:id="rId29"/>
    <p:sldId id="330" r:id="rId30"/>
    <p:sldId id="335" r:id="rId31"/>
    <p:sldId id="418" r:id="rId32"/>
    <p:sldId id="261" r:id="rId33"/>
    <p:sldId id="337" r:id="rId34"/>
    <p:sldId id="262" r:id="rId35"/>
    <p:sldId id="263" r:id="rId36"/>
    <p:sldId id="419" r:id="rId37"/>
    <p:sldId id="406" r:id="rId38"/>
    <p:sldId id="407" r:id="rId39"/>
    <p:sldId id="408" r:id="rId40"/>
    <p:sldId id="420" r:id="rId41"/>
    <p:sldId id="409" r:id="rId42"/>
    <p:sldId id="410" r:id="rId43"/>
    <p:sldId id="423" r:id="rId44"/>
    <p:sldId id="424" r:id="rId45"/>
    <p:sldId id="425" r:id="rId46"/>
    <p:sldId id="427" r:id="rId47"/>
    <p:sldId id="412" r:id="rId48"/>
    <p:sldId id="414" r:id="rId49"/>
    <p:sldId id="415" r:id="rId50"/>
    <p:sldId id="416" r:id="rId51"/>
    <p:sldId id="433" r:id="rId52"/>
    <p:sldId id="346" r:id="rId53"/>
    <p:sldId id="347" r:id="rId54"/>
    <p:sldId id="362" r:id="rId55"/>
    <p:sldId id="429" r:id="rId56"/>
    <p:sldId id="428" r:id="rId57"/>
    <p:sldId id="387" r:id="rId58"/>
    <p:sldId id="430" r:id="rId59"/>
    <p:sldId id="431" r:id="rId60"/>
    <p:sldId id="363" r:id="rId61"/>
    <p:sldId id="360" r:id="rId62"/>
    <p:sldId id="365" r:id="rId63"/>
    <p:sldId id="361" r:id="rId64"/>
    <p:sldId id="356" r:id="rId65"/>
    <p:sldId id="399" r:id="rId66"/>
    <p:sldId id="400" r:id="rId67"/>
    <p:sldId id="392" r:id="rId68"/>
    <p:sldId id="434" r:id="rId69"/>
    <p:sldId id="435" r:id="rId70"/>
    <p:sldId id="436" r:id="rId71"/>
    <p:sldId id="438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697"/>
    <a:srgbClr val="FCFBF5"/>
    <a:srgbClr val="FC0280"/>
    <a:srgbClr val="CC66FF"/>
    <a:srgbClr val="FBD340"/>
    <a:srgbClr val="BB990D"/>
    <a:srgbClr val="20A4E3"/>
    <a:srgbClr val="B1B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03F7F-924C-4A42-9FEF-6346C4237B74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0953B-D7C0-C044-ACFC-4A4869FE0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0953B-D7C0-C044-ACFC-4A4869FE0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9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1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0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3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874B-4758-9643-85FE-E83A856FFD68}" type="datetimeFigureOut">
              <a:rPr lang="en-US" smtClean="0"/>
              <a:t>09/11/19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628BE-A4E8-2D4C-977D-31D80352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g"/><Relationship Id="rId3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Relationship Id="rId3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4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3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28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Relationship Id="rId3" Type="http://schemas.openxmlformats.org/officeDocument/2006/relationships/image" Target="../media/image3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5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5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I-due-va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81" y="1066760"/>
            <a:ext cx="5715000" cy="547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18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I-due-vasi SE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4" y="1384299"/>
            <a:ext cx="5715000" cy="5473700"/>
          </a:xfrm>
          <a:prstGeom prst="rect">
            <a:avLst/>
          </a:prstGeom>
        </p:spPr>
      </p:pic>
      <p:pic>
        <p:nvPicPr>
          <p:cNvPr id="2" name="Picture 1" descr="GOC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4" y="436069"/>
            <a:ext cx="3070705" cy="3409703"/>
          </a:xfrm>
          <a:prstGeom prst="rect">
            <a:avLst/>
          </a:prstGeom>
        </p:spPr>
      </p:pic>
      <p:pic>
        <p:nvPicPr>
          <p:cNvPr id="6" name="Picture 5" descr="SEM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4" y="3845772"/>
            <a:ext cx="3070705" cy="30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8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I-due-vasi SE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4" y="1384299"/>
            <a:ext cx="5715000" cy="5473700"/>
          </a:xfrm>
          <a:prstGeom prst="rect">
            <a:avLst/>
          </a:prstGeom>
        </p:spPr>
      </p:pic>
      <p:pic>
        <p:nvPicPr>
          <p:cNvPr id="5" name="Picture 4" descr="FIO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81" y="0"/>
            <a:ext cx="3070705" cy="3070705"/>
          </a:xfrm>
          <a:prstGeom prst="rect">
            <a:avLst/>
          </a:prstGeom>
        </p:spPr>
      </p:pic>
      <p:pic>
        <p:nvPicPr>
          <p:cNvPr id="6" name="Picture 5" descr="CAS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81" y="3070705"/>
            <a:ext cx="3070705" cy="37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0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I-due-vasi cMI DISPI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5" y="1281801"/>
            <a:ext cx="5715000" cy="5473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7196" y="4868960"/>
            <a:ext cx="6032002" cy="1886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AP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72" y="1364874"/>
            <a:ext cx="5079466" cy="5041197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1870684" y="5174875"/>
            <a:ext cx="1592588" cy="1580626"/>
          </a:xfrm>
          <a:prstGeom prst="mathPlu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3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2" y="2095743"/>
            <a:ext cx="8636000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1102" y="106702"/>
            <a:ext cx="8676660" cy="1989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Verdana"/>
                <a:cs typeface="Verdana"/>
              </a:rPr>
              <a:t>LA CARATTERISTICA DELLA DISABILITA’ E’ LA PERSONA? NO! LA DISABILITA’ E’ CIO’ CHE SEPARA LA PERSONA, CON LE SUE CARATTERISTICHE,  DAL MONDO.  </a:t>
            </a:r>
            <a:endParaRPr lang="en-US" sz="28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657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0"/>
            <a:ext cx="52120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BD340"/>
                </a:solidFill>
                <a:latin typeface="Verdana"/>
                <a:cs typeface="Verdana"/>
              </a:rPr>
              <a:t>STIGMA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19336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Verdana"/>
                <a:cs typeface="Verdana"/>
              </a:rPr>
              <a:t>APPICCICHIAMO ADDOSSO </a:t>
            </a:r>
          </a:p>
          <a:p>
            <a:pPr algn="ctr"/>
            <a:r>
              <a:rPr lang="en-US" sz="1400" b="1" dirty="0" smtClean="0">
                <a:latin typeface="Verdana"/>
                <a:cs typeface="Verdana"/>
              </a:rPr>
              <a:t>LA “DISABILITA’/MALATTIA” </a:t>
            </a:r>
          </a:p>
          <a:p>
            <a:pPr algn="ctr"/>
            <a:r>
              <a:rPr lang="en-US" sz="1400" b="1" dirty="0" smtClean="0">
                <a:latin typeface="Verdana"/>
                <a:cs typeface="Verdana"/>
              </a:rPr>
              <a:t>E CON QUELLA IDENTIFICHIAMO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152" y="662091"/>
            <a:ext cx="154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Verdana"/>
                <a:cs typeface="Verdana"/>
              </a:rPr>
              <a:t>BARRIERE</a:t>
            </a:r>
            <a:endParaRPr lang="en-US" b="1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9350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qualita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30"/>
            <a:ext cx="8077200" cy="6719770"/>
          </a:xfrm>
          <a:prstGeom prst="rect">
            <a:avLst/>
          </a:prstGeom>
        </p:spPr>
      </p:pic>
      <p:pic>
        <p:nvPicPr>
          <p:cNvPr id="5" name="Picture 4" descr="image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62" y="2412428"/>
            <a:ext cx="5105866" cy="264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174388" y="1164316"/>
            <a:ext cx="596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F497D"/>
                </a:solidFill>
                <a:latin typeface="Verdana"/>
                <a:cs typeface="Verdana"/>
              </a:rPr>
              <a:t>IMMENSA DIVERSITA’ DELLA VITA</a:t>
            </a:r>
            <a:endParaRPr lang="en-US" sz="2000" b="1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64316"/>
            <a:ext cx="141083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2710" y="1564426"/>
            <a:ext cx="3650152" cy="47511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002862" y="5058602"/>
            <a:ext cx="5141138" cy="1256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05200" y="1564426"/>
            <a:ext cx="5603529" cy="8480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36729" y="201109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F497D"/>
                </a:solidFill>
                <a:latin typeface="Verdana"/>
                <a:cs typeface="Verdana"/>
              </a:rPr>
              <a:t>SINERGIA DELLA VARIETA</a:t>
            </a: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’</a:t>
            </a:r>
            <a:endParaRPr lang="en-US" sz="20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95842" y="2421731"/>
            <a:ext cx="5312886" cy="264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902665" y="917340"/>
            <a:ext cx="1446110" cy="1578883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-1" y="-92616"/>
            <a:ext cx="9108729" cy="2503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RIPENSARE LO SGUARDO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1234" y="1619059"/>
            <a:ext cx="34032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Verdana"/>
                <a:cs typeface="Verdana"/>
              </a:rPr>
              <a:t>BARRIERE</a:t>
            </a:r>
            <a:endParaRPr lang="en-US" sz="3200" b="1" dirty="0">
              <a:latin typeface="Verdana"/>
              <a:cs typeface="Verdana"/>
            </a:endParaRPr>
          </a:p>
        </p:txBody>
      </p:sp>
      <p:pic>
        <p:nvPicPr>
          <p:cNvPr id="22" name="Picture 21" descr="thumbnai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53" y="917340"/>
            <a:ext cx="3810000" cy="3810000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rot="16200000" flipH="1">
            <a:off x="6239312" y="2713571"/>
            <a:ext cx="853804" cy="63487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90619" y="1025225"/>
            <a:ext cx="1446110" cy="1578883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FIOR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108"/>
            <a:ext cx="3810000" cy="38100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3243019" y="1177625"/>
            <a:ext cx="1446110" cy="1578883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02888" y="2203835"/>
            <a:ext cx="1446110" cy="1578883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30888" y="533689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CONDIZIONE DI POTER</a:t>
            </a: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DARE IL MEGLIO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93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276"/>
            <a:ext cx="5511800" cy="6466668"/>
          </a:xfrm>
          <a:prstGeom prst="rect">
            <a:avLst/>
          </a:prstGeom>
        </p:spPr>
      </p:pic>
      <p:pic>
        <p:nvPicPr>
          <p:cNvPr id="8" name="Picture 7" descr="image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62" y="2412428"/>
            <a:ext cx="5141138" cy="264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511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67558"/>
            <a:ext cx="9144000" cy="5570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/>
                <a:cs typeface="Verdana"/>
              </a:rPr>
              <a:t>CHIAMATEMI PER NOME</a:t>
            </a:r>
          </a:p>
          <a:p>
            <a:pPr algn="ctr"/>
            <a:endParaRPr lang="en-US" sz="2400" b="1" dirty="0" smtClean="0"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NON PIU’ PORTATORE DI HANDICAP, DOWN,</a:t>
            </a: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CEREBROLESO, SPASTICO, SORDO.</a:t>
            </a:r>
          </a:p>
          <a:p>
            <a:pPr algn="ctr"/>
            <a:endParaRPr lang="en-US" sz="2400" dirty="0" smtClean="0"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FORSE USATE CHIAMARE GLI ALTRI: “PORTATORI DI OCCHI CASTANI”, OPPURE “INABILE A CANTARE?” O ANCORA “MIOPE E PRESBITE?”</a:t>
            </a:r>
          </a:p>
          <a:p>
            <a:pPr algn="ctr"/>
            <a:endParaRPr lang="en-US" sz="2400" dirty="0" smtClean="0">
              <a:latin typeface="Verdana"/>
              <a:cs typeface="Verdana"/>
            </a:endParaRPr>
          </a:p>
          <a:p>
            <a:pPr algn="ctr"/>
            <a:r>
              <a:rPr lang="en-US" sz="2400" dirty="0">
                <a:latin typeface="Verdana"/>
                <a:cs typeface="Verdana"/>
              </a:rPr>
              <a:t>NON VOGLIO PIU’ ESSERE CONOSCIUTO PER CIO’ CHE NON </a:t>
            </a:r>
            <a:r>
              <a:rPr lang="en-US" sz="2400" dirty="0" smtClean="0">
                <a:latin typeface="Verdana"/>
                <a:cs typeface="Verdana"/>
              </a:rPr>
              <a:t>HO, MA </a:t>
            </a:r>
            <a:r>
              <a:rPr lang="en-US" sz="2400" dirty="0">
                <a:latin typeface="Verdana"/>
                <a:cs typeface="Verdana"/>
              </a:rPr>
              <a:t>PER QUELLO CHE SONO: </a:t>
            </a:r>
            <a:endParaRPr lang="en-US" sz="2400" dirty="0" smtClean="0"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UNA </a:t>
            </a:r>
            <a:r>
              <a:rPr lang="en-US" sz="2400" dirty="0">
                <a:latin typeface="Verdana"/>
                <a:cs typeface="Verdana"/>
              </a:rPr>
              <a:t>PERSONA, COME TANTE ALTRE</a:t>
            </a:r>
          </a:p>
          <a:p>
            <a:pPr algn="ctr"/>
            <a:endParaRPr lang="en-US" sz="2400" dirty="0">
              <a:latin typeface="Verdana"/>
              <a:cs typeface="Verdana"/>
            </a:endParaRPr>
          </a:p>
          <a:p>
            <a:pPr algn="ctr"/>
            <a:r>
              <a:rPr lang="en-US" sz="2400" b="1" dirty="0">
                <a:latin typeface="Verdana"/>
                <a:cs typeface="Verdana"/>
              </a:rPr>
              <a:t>CHIAMATEMI PER NOME</a:t>
            </a:r>
          </a:p>
          <a:p>
            <a:pPr algn="ctr"/>
            <a:endParaRPr lang="en-US" sz="2000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4252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qualita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30"/>
            <a:ext cx="8077200" cy="6719770"/>
          </a:xfrm>
          <a:prstGeom prst="rect">
            <a:avLst/>
          </a:prstGeom>
        </p:spPr>
      </p:pic>
      <p:pic>
        <p:nvPicPr>
          <p:cNvPr id="5" name="Picture 4" descr="image7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62" y="2412428"/>
            <a:ext cx="5141138" cy="2646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1164316"/>
            <a:ext cx="141083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36729" y="201109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F497D"/>
                </a:solidFill>
                <a:latin typeface="Verdana"/>
                <a:cs typeface="Verdana"/>
              </a:rPr>
              <a:t>SINERGIA DELLA VARIETA</a:t>
            </a: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’</a:t>
            </a:r>
            <a:endParaRPr lang="en-US" sz="20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2861" y="5087216"/>
            <a:ext cx="510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F497D"/>
                </a:solidFill>
                <a:latin typeface="Verdana"/>
                <a:cs typeface="Verdana"/>
              </a:rPr>
              <a:t>IMMENSA DIVERSITA</a:t>
            </a:r>
            <a:r>
              <a:rPr lang="en-US" sz="2000" dirty="0" smtClean="0">
                <a:solidFill>
                  <a:srgbClr val="1F497D"/>
                </a:solidFill>
                <a:latin typeface="Verdana"/>
                <a:cs typeface="Verdana"/>
              </a:rPr>
              <a:t>’ </a:t>
            </a:r>
            <a:r>
              <a:rPr lang="en-US" sz="2000" b="1" dirty="0" smtClean="0">
                <a:solidFill>
                  <a:srgbClr val="1F497D"/>
                </a:solidFill>
                <a:latin typeface="Verdana"/>
                <a:cs typeface="Verdana"/>
              </a:rPr>
              <a:t>DELLA VITA</a:t>
            </a:r>
            <a:endParaRPr lang="en-US" sz="2000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8908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INCLUSIONE: DOCUMENTI E RISORSE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circle pie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1" y="917339"/>
            <a:ext cx="7939705" cy="5940661"/>
          </a:xfrm>
          <a:prstGeom prst="rect">
            <a:avLst/>
          </a:prstGeom>
          <a:solidFill>
            <a:srgbClr val="FFE814"/>
          </a:solidFill>
        </p:spPr>
      </p:pic>
    </p:spTree>
    <p:extLst>
      <p:ext uri="{BB962C8B-B14F-4D97-AF65-F5344CB8AC3E}">
        <p14:creationId xmlns:p14="http://schemas.microsoft.com/office/powerpoint/2010/main" val="221698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va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85" y="1041012"/>
            <a:ext cx="5791200" cy="552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Minus 4"/>
          <p:cNvSpPr/>
          <p:nvPr/>
        </p:nvSpPr>
        <p:spPr>
          <a:xfrm flipH="1">
            <a:off x="1869361" y="1799398"/>
            <a:ext cx="987587" cy="1373070"/>
          </a:xfrm>
          <a:prstGeom prst="mathMinu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us 5"/>
          <p:cNvSpPr/>
          <p:nvPr/>
        </p:nvSpPr>
        <p:spPr>
          <a:xfrm>
            <a:off x="6252369" y="5237953"/>
            <a:ext cx="1157916" cy="1327559"/>
          </a:xfrm>
          <a:prstGeom prst="mathPlus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INCLUSIONE: DOCUMENTI E RISORSE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956e9bef-34eb-4379-901f-3e2af780832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23" y="567136"/>
            <a:ext cx="5143500" cy="62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07439" y="1775976"/>
            <a:ext cx="1560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Alunni</a:t>
            </a:r>
          </a:p>
          <a:p>
            <a:pPr lvl="0" algn="ctr"/>
            <a:r>
              <a:rPr lang="it-IT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c</a:t>
            </a:r>
            <a:r>
              <a:rPr lang="it-IT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on BES</a:t>
            </a:r>
            <a:endParaRPr lang="it-IT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Verdana"/>
            </a:endParaRPr>
          </a:p>
        </p:txBody>
      </p:sp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2" y="2216181"/>
            <a:ext cx="7303467" cy="4641819"/>
          </a:xfrm>
          <a:prstGeom prst="rect">
            <a:avLst/>
          </a:prstGeom>
        </p:spPr>
      </p:pic>
      <p:pic>
        <p:nvPicPr>
          <p:cNvPr id="3" name="Picture 2" descr="Unknown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77" y="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1137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07439" y="1775976"/>
            <a:ext cx="1560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Alunni</a:t>
            </a:r>
          </a:p>
          <a:p>
            <a:pPr lvl="0" algn="ctr"/>
            <a:r>
              <a:rPr lang="it-IT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c</a:t>
            </a:r>
            <a:r>
              <a:rPr lang="it-IT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on BES</a:t>
            </a:r>
            <a:endParaRPr lang="it-IT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991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07439" y="1775976"/>
            <a:ext cx="1560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Alunni</a:t>
            </a:r>
          </a:p>
          <a:p>
            <a:pPr lvl="0" algn="ctr"/>
            <a:r>
              <a:rPr lang="it-IT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c</a:t>
            </a:r>
            <a:r>
              <a:rPr lang="it-IT" sz="4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Verdana"/>
              </a:rPr>
              <a:t>on BES</a:t>
            </a:r>
            <a:endParaRPr lang="it-IT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Verdana"/>
            </a:endParaRPr>
          </a:p>
        </p:txBody>
      </p:sp>
      <p:pic>
        <p:nvPicPr>
          <p:cNvPr id="2" name="Picture 1" descr="b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07439" cy="675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3210691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8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den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25" y="1810647"/>
            <a:ext cx="6794500" cy="3898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7676" y="1810647"/>
            <a:ext cx="4884549" cy="3898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2148"/>
            <a:ext cx="4495800" cy="2111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91214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43914" y="27098"/>
            <a:ext cx="918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Verdana"/>
                <a:cs typeface="Verdana"/>
              </a:rPr>
              <a:t>ALUNNI CON DISABILITA’</a:t>
            </a:r>
            <a:endParaRPr lang="en-US" sz="24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1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DOCUMENTI PER INCLUDERE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5" name="Picture 4" descr="scaden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25" y="1810647"/>
            <a:ext cx="6794500" cy="3898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7676" y="1810647"/>
            <a:ext cx="4884549" cy="3898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107676" y="2135101"/>
            <a:ext cx="1891629" cy="351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107676" y="2719927"/>
            <a:ext cx="1891629" cy="351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DOCUMENTI PER INCLUDERE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5" name="Picture 4" descr="scaden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25" y="1810647"/>
            <a:ext cx="6794500" cy="3898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9910" y="1810647"/>
            <a:ext cx="3452315" cy="3898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87595" y="2972926"/>
            <a:ext cx="3452315" cy="28890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2148"/>
            <a:ext cx="4495800" cy="2111362"/>
          </a:xfrm>
          <a:prstGeom prst="rect">
            <a:avLst/>
          </a:prstGeom>
        </p:spPr>
      </p:pic>
      <p:pic>
        <p:nvPicPr>
          <p:cNvPr id="11" name="Picture 10" descr="b31f5c8b8ac2532bd77e769f209021f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25" y="3023509"/>
            <a:ext cx="3810000" cy="33138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2421" y="5459373"/>
            <a:ext cx="1297117" cy="675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CERTIFICAZIONE E</a:t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Verdana"/>
                <a:cs typeface="Verdana"/>
              </a:rPr>
              <a:t>DIAGNOSI FUNZIONALE</a:t>
            </a:r>
            <a:endParaRPr lang="en-US" sz="3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991" y="1693189"/>
            <a:ext cx="7620979" cy="4562202"/>
          </a:xfrm>
        </p:spPr>
        <p:txBody>
          <a:bodyPr>
            <a:normAutofit/>
          </a:bodyPr>
          <a:lstStyle/>
          <a:p>
            <a:pPr algn="l"/>
            <a:endParaRPr lang="en-US" sz="4200" b="1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l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405" y="4453316"/>
            <a:ext cx="8017170" cy="23428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4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93189"/>
            <a:ext cx="76209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/>
                <a:cs typeface="Verdana"/>
              </a:rPr>
              <a:t>Art</a:t>
            </a:r>
            <a:r>
              <a:rPr lang="en-US" sz="2800" b="1" dirty="0">
                <a:latin typeface="Verdana"/>
                <a:cs typeface="Verdana"/>
              </a:rPr>
              <a:t>.194 c.3, l.289/02</a:t>
            </a:r>
            <a:r>
              <a:rPr lang="en-US" sz="2800" dirty="0">
                <a:latin typeface="Verdana"/>
                <a:cs typeface="Verdana"/>
              </a:rPr>
              <a:t>: </a:t>
            </a:r>
            <a:r>
              <a:rPr lang="en-US" sz="2800" dirty="0" smtClean="0">
                <a:latin typeface="Verdana"/>
                <a:cs typeface="Verdana"/>
              </a:rPr>
              <a:t>CERTIFICAZIONE DEL MEDICO DI FAMIGLIA SULLA BASE DELLA MAPPA CROMOSOMICA</a:t>
            </a:r>
            <a:endParaRPr lang="en-US" sz="2400" dirty="0"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 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3956" y="3133607"/>
            <a:ext cx="4550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Verdana"/>
              <a:cs typeface="Verdana"/>
            </a:endParaRPr>
          </a:p>
          <a:p>
            <a:pPr algn="ctr"/>
            <a:r>
              <a:rPr lang="en-US" sz="3200" b="1" dirty="0" smtClean="0">
                <a:solidFill>
                  <a:srgbClr val="4F81BD"/>
                </a:solidFill>
                <a:latin typeface="Verdana"/>
                <a:cs typeface="Verdana"/>
              </a:rPr>
              <a:t>D.F.: QUI E ORA.</a:t>
            </a:r>
          </a:p>
          <a:p>
            <a:pPr algn="ctr"/>
            <a:r>
              <a:rPr lang="en-US" sz="3200" b="1" dirty="0" smtClean="0">
                <a:solidFill>
                  <a:srgbClr val="4F81BD"/>
                </a:solidFill>
                <a:latin typeface="Verdana"/>
                <a:cs typeface="Verdana"/>
              </a:rPr>
              <a:t>NON SOLO BISOGNI MA POTENZIALITA’</a:t>
            </a:r>
            <a:endParaRPr lang="en-US" sz="3200" b="1" dirty="0">
              <a:solidFill>
                <a:srgbClr val="4F81BD"/>
              </a:solidFill>
              <a:latin typeface="Verdana"/>
              <a:cs typeface="Verdana"/>
            </a:endParaRPr>
          </a:p>
          <a:p>
            <a:pPr algn="ctr"/>
            <a:endParaRPr lang="en-US" sz="2400" dirty="0"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 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432378"/>
            <a:ext cx="4593956" cy="34256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8" y="4083691"/>
            <a:ext cx="3759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5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IN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sz="3200" b="1" dirty="0" smtClean="0">
                <a:latin typeface="Verdana"/>
                <a:cs typeface="Verdana"/>
              </a:rPr>
              <a:t>SINTESI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4" name="Picture 3" descr="b31f5c8b8ac2532bd77e769f209021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35" y="3218609"/>
            <a:ext cx="3107676" cy="3107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69538" y="5304148"/>
            <a:ext cx="1134977" cy="864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ALENDARIO ADEMPIMEN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98"/>
            <a:ext cx="9144000" cy="5824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18609"/>
            <a:ext cx="9144000" cy="3107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b31f5c8b8ac2532bd77e769f209021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67" y="3506081"/>
            <a:ext cx="3107676" cy="3107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69538" y="5758062"/>
            <a:ext cx="1134977" cy="568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DOCUMENTI PER INCLUDERE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5" name="Picture 4" descr="scaden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25" y="1810647"/>
            <a:ext cx="6794500" cy="3898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7676" y="1810647"/>
            <a:ext cx="4884549" cy="4020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458979" y="3378325"/>
            <a:ext cx="1891629" cy="351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458979" y="4304737"/>
            <a:ext cx="1891629" cy="35134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2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vasO 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56" y="1333500"/>
            <a:ext cx="5791200" cy="5524500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6252369" y="5237953"/>
            <a:ext cx="1157916" cy="1327559"/>
          </a:xfrm>
          <a:prstGeom prst="mathPlus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4356" y="1333500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1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DOCUMENTI PER INCLUDERE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5" name="Picture 4" descr="scaden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25" y="1810647"/>
            <a:ext cx="6794500" cy="3898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9910" y="1810647"/>
            <a:ext cx="3452315" cy="3898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97725" y="1470025"/>
            <a:ext cx="3452315" cy="15778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2148"/>
            <a:ext cx="4495800" cy="21113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34561" y="5270187"/>
            <a:ext cx="1134977" cy="864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hermata 2019-10-20 alle 11.32.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25" y="3156847"/>
            <a:ext cx="2882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ISTRUZIONE E FORMAZIONE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1991" y="1693189"/>
            <a:ext cx="7620979" cy="45622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Le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famiglie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degli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alunni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con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disabilita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̀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devono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completare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l’iscrizione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portando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a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scuola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copia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Verdana"/>
                <a:cs typeface="Verdana"/>
              </a:rPr>
              <a:t>di: </a:t>
            </a:r>
          </a:p>
          <a:p>
            <a:pPr algn="just"/>
            <a:endParaRPr lang="en-US" sz="34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algn="just"/>
            <a:endParaRPr lang="en-US" sz="3400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just"/>
            <a:endParaRPr lang="en-US" sz="34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200" b="1" dirty="0" err="1" smtClean="0">
                <a:solidFill>
                  <a:schemeClr val="tx1"/>
                </a:solidFill>
                <a:latin typeface="Verdana"/>
                <a:cs typeface="Verdana"/>
              </a:rPr>
              <a:t>diagnosi</a:t>
            </a:r>
            <a:r>
              <a:rPr lang="en-US" sz="4200" b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  <a:latin typeface="Verdana"/>
                <a:cs typeface="Verdana"/>
              </a:rPr>
              <a:t>funzionale</a:t>
            </a:r>
            <a:r>
              <a:rPr lang="en-US" sz="4200" b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</a:p>
          <a:p>
            <a:pPr algn="l"/>
            <a:endParaRPr lang="en-US" sz="4200" b="1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l"/>
            <a:r>
              <a:rPr lang="en-US" sz="3400" dirty="0" smtClean="0">
                <a:solidFill>
                  <a:schemeClr val="tx1"/>
                </a:solidFill>
                <a:latin typeface="Verdana"/>
                <a:cs typeface="Verdana"/>
              </a:rPr>
              <a:t>Con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questi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documenti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la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scuola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puo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̀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garantire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in tempo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tutti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diritti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previsti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per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gli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alunni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con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disabilita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̀: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insegnante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 di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sostegno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Assistente</a:t>
            </a:r>
            <a:r>
              <a:rPr lang="en-US" sz="3400" dirty="0">
                <a:solidFill>
                  <a:schemeClr val="tx1"/>
                </a:solidFill>
                <a:latin typeface="Verdana"/>
                <a:cs typeface="Verdana"/>
              </a:rPr>
              <a:t>, PEI, </a:t>
            </a:r>
            <a:r>
              <a:rPr lang="en-US" sz="3400" dirty="0" err="1">
                <a:solidFill>
                  <a:schemeClr val="tx1"/>
                </a:solidFill>
                <a:latin typeface="Verdana"/>
                <a:cs typeface="Verdana"/>
              </a:rPr>
              <a:t>ecc</a:t>
            </a:r>
            <a:r>
              <a:rPr lang="en-US" sz="4200" dirty="0">
                <a:solidFill>
                  <a:schemeClr val="tx1"/>
                </a:solidFill>
                <a:latin typeface="Verdana"/>
                <a:cs typeface="Verdana"/>
              </a:rPr>
              <a:t>. </a:t>
            </a:r>
            <a:endParaRPr lang="en-US" sz="4200" dirty="0" smtClean="0">
              <a:solidFill>
                <a:schemeClr val="tx1"/>
              </a:solidFill>
              <a:latin typeface="Verdana"/>
              <a:cs typeface="Verdana"/>
            </a:endParaRPr>
          </a:p>
          <a:p>
            <a:pPr algn="l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1991" y="1693189"/>
            <a:ext cx="7620979" cy="1081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7221" y="3574508"/>
            <a:ext cx="7620979" cy="2516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774947"/>
            <a:ext cx="79851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Verdana"/>
              <a:cs typeface="Verdana"/>
            </a:endParaRPr>
          </a:p>
          <a:p>
            <a:pPr algn="ctr"/>
            <a:r>
              <a:rPr lang="en-US" sz="3200" dirty="0" smtClean="0">
                <a:latin typeface="Verdana"/>
                <a:cs typeface="Verdana"/>
              </a:rPr>
              <a:t>Art.</a:t>
            </a:r>
            <a:r>
              <a:rPr lang="en-US" sz="3200" b="1" dirty="0" smtClean="0">
                <a:solidFill>
                  <a:srgbClr val="FF0000"/>
                </a:solidFill>
                <a:latin typeface="Verdana"/>
                <a:cs typeface="Verdana"/>
              </a:rPr>
              <a:t>24</a:t>
            </a:r>
          </a:p>
          <a:p>
            <a:pPr algn="ctr"/>
            <a:r>
              <a:rPr lang="en-US" sz="3200" dirty="0" smtClean="0">
                <a:latin typeface="Verdana"/>
                <a:cs typeface="Verdana"/>
              </a:rPr>
              <a:t> CONVENZIONE ONU (</a:t>
            </a:r>
            <a:r>
              <a:rPr lang="en-US" sz="3200" dirty="0">
                <a:latin typeface="Verdana"/>
                <a:cs typeface="Verdana"/>
              </a:rPr>
              <a:t>L</a:t>
            </a:r>
            <a:r>
              <a:rPr lang="en-US" sz="3200" dirty="0" smtClean="0">
                <a:latin typeface="Verdana"/>
                <a:cs typeface="Verdana"/>
              </a:rPr>
              <a:t>.18/09) </a:t>
            </a:r>
            <a:r>
              <a:rPr lang="en-US" sz="3200" b="1" dirty="0" smtClean="0">
                <a:solidFill>
                  <a:srgbClr val="FF0000"/>
                </a:solidFill>
                <a:latin typeface="Verdana"/>
                <a:cs typeface="Verdana"/>
              </a:rPr>
              <a:t>DIRITTO ALL’ISTRUZIONE </a:t>
            </a:r>
            <a:r>
              <a:rPr lang="en-US" sz="3200" dirty="0" smtClean="0">
                <a:latin typeface="Verdana"/>
                <a:cs typeface="Verdana"/>
              </a:rPr>
              <a:t>DELLE PERSONE CON DISABILITA’</a:t>
            </a:r>
          </a:p>
          <a:p>
            <a:pPr algn="ctr"/>
            <a:endParaRPr lang="en-US" sz="3200" dirty="0">
              <a:latin typeface="Verdana"/>
              <a:cs typeface="Verdana"/>
            </a:endParaRPr>
          </a:p>
          <a:p>
            <a:pPr algn="ctr"/>
            <a:r>
              <a:rPr lang="en-US" sz="3200" dirty="0" smtClean="0">
                <a:latin typeface="Verdana"/>
                <a:cs typeface="Verdana"/>
              </a:rPr>
              <a:t>COSTITUZIONE, ARTICOLI 3, 33, 38 L.104/92, ART.12</a:t>
            </a:r>
          </a:p>
          <a:p>
            <a:pPr algn="ctr"/>
            <a:endParaRPr lang="en-US" sz="2400" dirty="0" smtClean="0">
              <a:latin typeface="Verdana"/>
              <a:cs typeface="Verdana"/>
            </a:endParaRPr>
          </a:p>
          <a:p>
            <a:pPr algn="ctr"/>
            <a:r>
              <a:rPr lang="en-US" sz="2400" dirty="0" smtClean="0">
                <a:latin typeface="Verdana"/>
                <a:cs typeface="Verdana"/>
              </a:rPr>
              <a:t>.</a:t>
            </a:r>
          </a:p>
        </p:txBody>
      </p:sp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47" y="1252642"/>
            <a:ext cx="4495800" cy="180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8200" y="4833677"/>
            <a:ext cx="364152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PROFILO DINAMICO FUNZIONALE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596" y="1629649"/>
            <a:ext cx="8062009" cy="45622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Verdana"/>
                <a:cs typeface="Verdana"/>
              </a:rPr>
              <a:t>ACCOMPAGNA IL PASSAGGIO DA UN GRADO ALL’ALTRO DI SCUOLA (art.12 c. 7 l.104/92), VA AGGIORNATO PERIODICAMENTE</a:t>
            </a:r>
            <a:endParaRPr lang="en-US" sz="2800" b="1" dirty="0">
              <a:solidFill>
                <a:schemeClr val="tx1"/>
              </a:solidFill>
              <a:latin typeface="Verdana"/>
              <a:cs typeface="Verdana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Schermata 2019-10-20 alle 11.32.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37" y="3345199"/>
            <a:ext cx="2882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1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PROFILO DINAMICO FUNZIONALE</a:t>
            </a:r>
            <a:endParaRPr lang="en-US" sz="3200" b="1" dirty="0"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596" y="1629649"/>
            <a:ext cx="8062009" cy="45622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PREVEDE LE POTENZIALITA’ CHE POTRANNO SVILUPPARSI INTERAGENDO CON L’AMBIENTE SCOLASTICO (SITUAZIONE IN DIVENIRE)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hermata 2019-10-20 alle 11.32.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437" y="3345199"/>
            <a:ext cx="2882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3200" dirty="0" smtClean="0">
                <a:latin typeface="Verdana"/>
                <a:cs typeface="Verdana"/>
              </a:rPr>
              <a:t>PROFILO DI FUNZIONAMENTO=</a:t>
            </a:r>
            <a:br>
              <a:rPr lang="en-US" sz="3200" dirty="0" smtClean="0">
                <a:latin typeface="Verdana"/>
                <a:cs typeface="Verdana"/>
              </a:rPr>
            </a:br>
            <a:r>
              <a:rPr lang="en-US" sz="3200" dirty="0" smtClean="0">
                <a:latin typeface="Verdana"/>
                <a:cs typeface="Verdana"/>
              </a:rPr>
              <a:t>D.F. + P.D.F. (D.LGVO 66/17)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4" name="Picture 3" descr="PROF FUN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46" y="2603500"/>
            <a:ext cx="5041900" cy="42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6501" y="1218505"/>
            <a:ext cx="646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B990D"/>
                </a:solidFill>
                <a:latin typeface="Verdana"/>
                <a:cs typeface="Verdana"/>
              </a:rPr>
              <a:t>NON SOLO DEFICIT MA POTENZIALITA’</a:t>
            </a:r>
            <a:endParaRPr lang="en-US" sz="2800" b="1" dirty="0">
              <a:solidFill>
                <a:srgbClr val="BB990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8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DUCATIVO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NDIVIDUALIZZATO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93189"/>
            <a:ext cx="903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PROGETTO DI VITA GLOBALE/</a:t>
            </a:r>
            <a:r>
              <a:rPr lang="en-US" sz="2800" dirty="0" smtClean="0">
                <a:latin typeface="Verdana"/>
                <a:cs typeface="Verdana"/>
              </a:rPr>
              <a:t>Piano di </a:t>
            </a:r>
            <a:r>
              <a:rPr lang="en-US" sz="2800" dirty="0" err="1" smtClean="0">
                <a:latin typeface="Verdana"/>
                <a:cs typeface="Verdana"/>
              </a:rPr>
              <a:t>Studi</a:t>
            </a:r>
            <a:endParaRPr lang="en-US" sz="2800" dirty="0" smtClean="0">
              <a:latin typeface="Verdana"/>
              <a:cs typeface="Verdana"/>
            </a:endParaRPr>
          </a:p>
        </p:txBody>
      </p:sp>
      <p:pic>
        <p:nvPicPr>
          <p:cNvPr id="3" name="Picture 2" descr="docenti-di-sosteg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409"/>
            <a:ext cx="9144000" cy="46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DUCATIVO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NDIVIDUALIZZATO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5791" y="1221775"/>
            <a:ext cx="940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Verdana"/>
                <a:cs typeface="Verdana"/>
              </a:rPr>
              <a:t>RISORSE; DESCRIZIONE COMPLESSIVA ALUNNO:</a:t>
            </a:r>
          </a:p>
          <a:p>
            <a:pPr algn="r"/>
            <a:r>
              <a:rPr lang="en-US" sz="2800" dirty="0" smtClean="0">
                <a:latin typeface="Verdana"/>
                <a:cs typeface="Verdana"/>
              </a:rPr>
              <a:t>SCUOLA, CASA, EXTRASCUOLA, RIABILITAZIONE</a:t>
            </a:r>
          </a:p>
        </p:txBody>
      </p:sp>
      <p:pic>
        <p:nvPicPr>
          <p:cNvPr id="3" name="Picture 2" descr="docenti-di-sosteg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409"/>
            <a:ext cx="9144000" cy="46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 S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TUDI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ERSONALIZZATO</a:t>
            </a:r>
            <a:endParaRPr lang="en-US" sz="3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501" y="1424551"/>
            <a:ext cx="646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PEI/PSP: PROGRAMMAZIONE DIDATTICA (L.53/03)</a:t>
            </a:r>
          </a:p>
        </p:txBody>
      </p:sp>
      <p:pic>
        <p:nvPicPr>
          <p:cNvPr id="4" name="Picture 3" descr="riunioni docen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34" y="2378658"/>
            <a:ext cx="4217176" cy="3323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6185" y="5549843"/>
            <a:ext cx="936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PROGRAMMAZIONE DIDATTICA:</a:t>
            </a:r>
          </a:p>
          <a:p>
            <a:pPr algn="ctr"/>
            <a:r>
              <a:rPr lang="en-US" sz="2800" dirty="0" smtClean="0">
                <a:latin typeface="Verdana"/>
                <a:cs typeface="Verdana"/>
              </a:rPr>
              <a:t> CONSIGLIO DI CLASSE</a:t>
            </a:r>
          </a:p>
        </p:txBody>
      </p:sp>
    </p:spTree>
    <p:extLst>
      <p:ext uri="{BB962C8B-B14F-4D97-AF65-F5344CB8AC3E}">
        <p14:creationId xmlns:p14="http://schemas.microsoft.com/office/powerpoint/2010/main" val="239904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DUCATIVO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NDIVIDUALIZZATO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4" name="Picture 3" descr="P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2019" cy="6858000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2676497" y="2675086"/>
            <a:ext cx="2593042" cy="1875771"/>
          </a:xfrm>
          <a:prstGeom prst="donut">
            <a:avLst>
              <a:gd name="adj" fmla="val 225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645961" y="4070743"/>
            <a:ext cx="2593042" cy="1704260"/>
          </a:xfrm>
          <a:prstGeom prst="donut">
            <a:avLst>
              <a:gd name="adj" fmla="val 225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391" y="2339904"/>
            <a:ext cx="1781614" cy="1695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391" y="2339904"/>
            <a:ext cx="1622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PEI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Come</a:t>
            </a:r>
            <a:endParaRPr lang="en-US" sz="2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iano di </a:t>
            </a:r>
            <a:r>
              <a:rPr lang="en-US" sz="2400" b="1" dirty="0" err="1" smtClean="0">
                <a:solidFill>
                  <a:schemeClr val="bg1"/>
                </a:solidFill>
                <a:latin typeface="Verdana"/>
                <a:cs typeface="Verdana"/>
              </a:rPr>
              <a:t>studi</a:t>
            </a:r>
            <a:endParaRPr lang="en-U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88746" y="486479"/>
            <a:ext cx="1567350" cy="18534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39003" y="243239"/>
            <a:ext cx="3245712" cy="10445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39003" y="3153060"/>
            <a:ext cx="3245712" cy="10445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239003" y="4197626"/>
            <a:ext cx="3245712" cy="13968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39003" y="1563928"/>
            <a:ext cx="3245712" cy="1976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6329" y="0"/>
            <a:ext cx="4035690" cy="2339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69540" y="1470024"/>
            <a:ext cx="3874460" cy="4124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2" y="5938138"/>
            <a:ext cx="9144001" cy="9198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chemeClr val="tx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45537" y="243239"/>
            <a:ext cx="2293465" cy="2431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18"/>
          <p:cNvSpPr/>
          <p:nvPr/>
        </p:nvSpPr>
        <p:spPr>
          <a:xfrm>
            <a:off x="2595427" y="707928"/>
            <a:ext cx="2593042" cy="1967158"/>
          </a:xfrm>
          <a:prstGeom prst="donut">
            <a:avLst>
              <a:gd name="adj" fmla="val 22557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5537" y="1470024"/>
            <a:ext cx="18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OBIETTTIVI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209" y="6162065"/>
            <a:ext cx="881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SINGOLE DISCIPLINE</a:t>
            </a:r>
            <a:endParaRPr lang="en-U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61724" y="3120814"/>
            <a:ext cx="1648419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61724" y="4649911"/>
            <a:ext cx="1648419" cy="620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45538" y="3355566"/>
            <a:ext cx="20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MODALITA’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5537" y="4834577"/>
            <a:ext cx="20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VERIFICA</a:t>
            </a:r>
            <a:endParaRPr lang="en-US" b="1" dirty="0">
              <a:latin typeface="Verdana"/>
              <a:cs typeface="Verdana"/>
            </a:endParaRPr>
          </a:p>
        </p:txBody>
      </p:sp>
      <p:pic>
        <p:nvPicPr>
          <p:cNvPr id="30" name="Picture 29" descr="riunioni docen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86" y="2071972"/>
            <a:ext cx="27432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  <a:latin typeface="Verdana"/>
                <a:cs typeface="Verdana"/>
              </a:rPr>
              <a:t>G</a:t>
            </a:r>
            <a:r>
              <a:rPr lang="en-US" sz="2800" b="1" dirty="0" smtClean="0">
                <a:latin typeface="Verdana"/>
                <a:cs typeface="Verdana"/>
              </a:rPr>
              <a:t>RUPPO DI </a:t>
            </a:r>
            <a:r>
              <a:rPr lang="en-US" sz="2800" b="1" dirty="0" smtClean="0">
                <a:solidFill>
                  <a:srgbClr val="3366FF"/>
                </a:solidFill>
                <a:latin typeface="Verdana"/>
                <a:cs typeface="Verdana"/>
              </a:rPr>
              <a:t>L</a:t>
            </a:r>
            <a:r>
              <a:rPr lang="en-US" sz="2800" b="1" dirty="0" smtClean="0">
                <a:latin typeface="Verdana"/>
                <a:cs typeface="Verdana"/>
              </a:rPr>
              <a:t>AVORO PER L’</a:t>
            </a:r>
            <a:r>
              <a:rPr lang="en-US" sz="2800" b="1" dirty="0" smtClean="0">
                <a:solidFill>
                  <a:srgbClr val="3366FF"/>
                </a:solidFill>
                <a:latin typeface="Verdana"/>
                <a:cs typeface="Verdana"/>
              </a:rPr>
              <a:t>H</a:t>
            </a:r>
            <a:r>
              <a:rPr lang="en-US" sz="2800" b="1" dirty="0" smtClean="0">
                <a:latin typeface="Verdana"/>
                <a:cs typeface="Verdana"/>
              </a:rPr>
              <a:t>ANDICAP </a:t>
            </a:r>
            <a:r>
              <a:rPr lang="en-US" sz="2800" b="1" dirty="0" smtClean="0">
                <a:solidFill>
                  <a:srgbClr val="3366FF"/>
                </a:solidFill>
                <a:latin typeface="Verdana"/>
                <a:cs typeface="Verdana"/>
              </a:rPr>
              <a:t>O</a:t>
            </a:r>
            <a:r>
              <a:rPr lang="en-US" sz="2800" b="1" dirty="0" smtClean="0">
                <a:latin typeface="Verdana"/>
                <a:cs typeface="Verdana"/>
              </a:rPr>
              <a:t>PERATIVO</a:t>
            </a:r>
            <a:endParaRPr lang="en-US" sz="2800" dirty="0">
              <a:latin typeface="Verdana"/>
              <a:cs typeface="Verdana"/>
            </a:endParaRPr>
          </a:p>
        </p:txBody>
      </p:sp>
      <p:pic>
        <p:nvPicPr>
          <p:cNvPr id="3" name="Picture 2" descr="GL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8011" y="1023187"/>
            <a:ext cx="5239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Verdana"/>
                <a:cs typeface="Verdana"/>
              </a:rPr>
              <a:t>( GLHO )</a:t>
            </a:r>
            <a:endParaRPr lang="en-US" sz="24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4201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VASO CRE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07" y="1333500"/>
            <a:ext cx="5791200" cy="5524500"/>
          </a:xfrm>
          <a:prstGeom prst="rect">
            <a:avLst/>
          </a:prstGeom>
        </p:spPr>
      </p:pic>
      <p:sp>
        <p:nvSpPr>
          <p:cNvPr id="5" name="Minus 4"/>
          <p:cNvSpPr/>
          <p:nvPr/>
        </p:nvSpPr>
        <p:spPr>
          <a:xfrm flipH="1">
            <a:off x="1869361" y="1799398"/>
            <a:ext cx="987587" cy="1373070"/>
          </a:xfrm>
          <a:prstGeom prst="mathMinu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93007" y="1333500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7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Verdana"/>
                <a:cs typeface="Verdana"/>
              </a:rPr>
              <a:t>GLHO</a:t>
            </a:r>
            <a:endParaRPr lang="en-US" sz="4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pic>
        <p:nvPicPr>
          <p:cNvPr id="4" name="Picture 3" descr="gl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024"/>
            <a:ext cx="9144000" cy="5387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3714"/>
            <a:ext cx="1269755" cy="246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5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DUCATIVO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NDIVIDUALIZZATO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93189"/>
            <a:ext cx="914399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BD340"/>
                </a:solidFill>
                <a:latin typeface="Verdana"/>
                <a:cs typeface="Verdana"/>
              </a:rPr>
              <a:t>FAMIGLIA: IN-FORMA I FORMATORI</a:t>
            </a:r>
          </a:p>
        </p:txBody>
      </p:sp>
      <p:pic>
        <p:nvPicPr>
          <p:cNvPr id="4" name="Picture 3" descr="FAMIGL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62" y="3007089"/>
            <a:ext cx="9333162" cy="3850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99" y="5689600"/>
            <a:ext cx="9118600" cy="1168400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255" y="5604012"/>
            <a:ext cx="649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LINEE GUIDA PER LA DISABILITA’ DEL 2009 P.15 RICORDANO CHE LA DOCUMENTAZIONE DEVE ESSERE SEMPRE DISPONIBILE PER LA FAMGILIA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2281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3999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BD340"/>
                </a:solidFill>
                <a:latin typeface="Verdana"/>
                <a:cs typeface="Verdana"/>
              </a:rPr>
              <a:t>FAMIGLIA: IN-FORMA I FORMATORI</a:t>
            </a:r>
          </a:p>
        </p:txBody>
      </p:sp>
      <p:pic>
        <p:nvPicPr>
          <p:cNvPr id="7" name="Picture 6" descr="OCC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ROGETTO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D</a:t>
            </a:r>
            <a:r>
              <a:rPr lang="en-US" sz="3200" dirty="0" smtClean="0">
                <a:latin typeface="Verdana"/>
                <a:cs typeface="Verdana"/>
              </a:rPr>
              <a:t>I</a:t>
            </a:r>
            <a:r>
              <a:rPr lang="en-US" sz="3200" dirty="0" smtClean="0">
                <a:solidFill>
                  <a:srgbClr val="3366FF"/>
                </a:solidFill>
                <a:latin typeface="Verdana"/>
                <a:cs typeface="Verdana"/>
              </a:rPr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latin typeface="Verdana"/>
                <a:cs typeface="Verdana"/>
              </a:rPr>
              <a:t>ITA: GLOBALE</a:t>
            </a:r>
            <a:endParaRPr lang="en-US" sz="3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4" name="Picture 3" descr="progetto di vi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3801"/>
            <a:ext cx="9144000" cy="566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968778"/>
            <a:ext cx="8001000" cy="8092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3411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/>
                <a:cs typeface="Verdana"/>
              </a:rPr>
              <a:t>PERSONE CON CAPACITA’ E DESIDERI, IN GRADO DI ESPRIMERSI E DI CONTRIBUIRE, OGNUNA CON IL PROPRIO MODO DI ESSERE, SECONDO LE PROPRIE POSSIBILITA’</a:t>
            </a:r>
            <a:endParaRPr lang="en-US" sz="24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2601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Verdana"/>
                <a:cs typeface="Verdana"/>
              </a:rPr>
              <a:t>PDV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: AUTODETERMINAZIONE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 descr="significato di autod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16"/>
            <a:ext cx="9144000" cy="5841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4105" y="1210670"/>
            <a:ext cx="7589852" cy="31004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659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Verdana"/>
                <a:cs typeface="Verdana"/>
              </a:rPr>
              <a:t>Ogni</a:t>
            </a:r>
            <a:r>
              <a:rPr lang="en-US" sz="2800" b="1" dirty="0" smtClean="0">
                <a:latin typeface="Verdana"/>
                <a:cs typeface="Verdana"/>
              </a:rPr>
              <a:t> persona ha </a:t>
            </a:r>
            <a:r>
              <a:rPr lang="en-US" sz="2800" b="1" dirty="0" err="1" smtClean="0">
                <a:latin typeface="Verdana"/>
                <a:cs typeface="Verdana"/>
              </a:rPr>
              <a:t>diritto</a:t>
            </a:r>
            <a:r>
              <a:rPr lang="en-US" sz="2800" b="1" dirty="0" smtClean="0">
                <a:latin typeface="Verdana"/>
                <a:cs typeface="Verdana"/>
              </a:rPr>
              <a:t> di :</a:t>
            </a:r>
          </a:p>
          <a:p>
            <a:pPr algn="ctr"/>
            <a:r>
              <a:rPr lang="en-US" sz="2800" b="1" dirty="0" smtClean="0">
                <a:latin typeface="Verdana"/>
                <a:cs typeface="Verdana"/>
              </a:rPr>
              <a:t>1. fare </a:t>
            </a:r>
            <a:r>
              <a:rPr lang="en-US" sz="2800" b="1" dirty="0" err="1" smtClean="0">
                <a:latin typeface="Verdana"/>
                <a:cs typeface="Verdana"/>
              </a:rPr>
              <a:t>scelte</a:t>
            </a:r>
            <a:r>
              <a:rPr lang="en-US" sz="2800" b="1" dirty="0" smtClean="0">
                <a:latin typeface="Verdana"/>
                <a:cs typeface="Verdana"/>
              </a:rPr>
              <a:t> e </a:t>
            </a:r>
            <a:r>
              <a:rPr lang="en-US" sz="2800" b="1" dirty="0" err="1" smtClean="0">
                <a:latin typeface="Verdana"/>
                <a:cs typeface="Verdana"/>
              </a:rPr>
              <a:t>prendere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decisioni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su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cio</a:t>
            </a:r>
            <a:r>
              <a:rPr lang="en-US" sz="2800" b="1" dirty="0" smtClean="0">
                <a:latin typeface="Verdana"/>
                <a:cs typeface="Verdana"/>
              </a:rPr>
              <a:t>’ </a:t>
            </a:r>
            <a:r>
              <a:rPr lang="en-US" sz="2800" b="1" dirty="0" err="1" smtClean="0">
                <a:latin typeface="Verdana"/>
                <a:cs typeface="Verdana"/>
              </a:rPr>
              <a:t>che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ritiene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importante</a:t>
            </a:r>
            <a:r>
              <a:rPr lang="en-US" sz="2800" b="1" dirty="0" smtClean="0">
                <a:latin typeface="Verdana"/>
                <a:cs typeface="Verdana"/>
              </a:rPr>
              <a:t>.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35091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/>
                <a:cs typeface="Verdana"/>
              </a:rPr>
              <a:t>2. </a:t>
            </a:r>
            <a:r>
              <a:rPr lang="en-US" sz="2800" b="1" dirty="0" err="1" smtClean="0">
                <a:latin typeface="Verdana"/>
                <a:cs typeface="Verdana"/>
              </a:rPr>
              <a:t>Stabilire</a:t>
            </a:r>
            <a:r>
              <a:rPr lang="en-US" sz="2800" b="1" dirty="0" smtClean="0">
                <a:latin typeface="Verdana"/>
                <a:cs typeface="Verdana"/>
              </a:rPr>
              <a:t> un </a:t>
            </a:r>
            <a:r>
              <a:rPr lang="en-US" sz="2800" b="1" dirty="0" err="1" smtClean="0">
                <a:latin typeface="Verdana"/>
                <a:cs typeface="Verdana"/>
              </a:rPr>
              <a:t>equilibrio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tra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prendere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decisioni</a:t>
            </a:r>
            <a:r>
              <a:rPr lang="en-US" sz="2800" b="1" dirty="0" smtClean="0">
                <a:latin typeface="Verdana"/>
                <a:cs typeface="Verdana"/>
              </a:rPr>
              <a:t> in </a:t>
            </a:r>
            <a:r>
              <a:rPr lang="en-US" sz="2800" b="1" dirty="0" err="1" smtClean="0">
                <a:latin typeface="Verdana"/>
                <a:cs typeface="Verdana"/>
              </a:rPr>
              <a:t>autonomia</a:t>
            </a:r>
            <a:r>
              <a:rPr lang="en-US" sz="2800" b="1" dirty="0" smtClean="0">
                <a:latin typeface="Verdana"/>
                <a:cs typeface="Verdana"/>
              </a:rPr>
              <a:t> e </a:t>
            </a:r>
            <a:r>
              <a:rPr lang="en-US" sz="2800" b="1" dirty="0" err="1" smtClean="0">
                <a:latin typeface="Verdana"/>
                <a:cs typeface="Verdana"/>
              </a:rPr>
              <a:t>permettere</a:t>
            </a:r>
            <a:r>
              <a:rPr lang="en-US" sz="2800" b="1" dirty="0" smtClean="0">
                <a:latin typeface="Verdana"/>
                <a:cs typeface="Verdana"/>
              </a:rPr>
              <a:t> ad </a:t>
            </a:r>
            <a:r>
              <a:rPr lang="en-US" sz="2800" b="1" dirty="0" err="1" smtClean="0">
                <a:latin typeface="Verdana"/>
                <a:cs typeface="Verdana"/>
              </a:rPr>
              <a:t>altri</a:t>
            </a:r>
            <a:r>
              <a:rPr lang="en-US" sz="2800" b="1" dirty="0" smtClean="0">
                <a:latin typeface="Verdana"/>
                <a:cs typeface="Verdana"/>
              </a:rPr>
              <a:t> di </a:t>
            </a:r>
            <a:r>
              <a:rPr lang="en-US" sz="2800" b="1" dirty="0" err="1" smtClean="0">
                <a:latin typeface="Verdana"/>
                <a:cs typeface="Verdana"/>
              </a:rPr>
              <a:t>prenderle</a:t>
            </a:r>
            <a:r>
              <a:rPr lang="en-US" sz="2800" b="1" dirty="0" smtClean="0">
                <a:latin typeface="Verdana"/>
                <a:cs typeface="Verdana"/>
              </a:rPr>
              <a:t> al </a:t>
            </a:r>
            <a:r>
              <a:rPr lang="en-US" sz="2800" b="1" dirty="0" err="1" smtClean="0">
                <a:latin typeface="Verdana"/>
                <a:cs typeface="Verdana"/>
              </a:rPr>
              <a:t>suo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posto</a:t>
            </a:r>
            <a:endParaRPr lang="en-US" sz="28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20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Verdana"/>
                <a:cs typeface="Verdana"/>
              </a:rPr>
              <a:t>PSP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: AUTODETERMINAZIONE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 descr="significato di autod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16"/>
            <a:ext cx="9144000" cy="5841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04105" y="1210670"/>
            <a:ext cx="7589852" cy="31004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9249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Verdana"/>
                <a:cs typeface="Verdana"/>
              </a:rPr>
              <a:t>Fare in </a:t>
            </a:r>
            <a:r>
              <a:rPr lang="en-US" sz="2800" b="1" dirty="0" err="1" smtClean="0">
                <a:latin typeface="Verdana"/>
                <a:cs typeface="Verdana"/>
              </a:rPr>
              <a:t>modo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che</a:t>
            </a:r>
            <a:r>
              <a:rPr lang="en-US" sz="2800" b="1" dirty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tutti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gli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allievi</a:t>
            </a:r>
            <a:r>
              <a:rPr lang="en-US" sz="2800" b="1" dirty="0" smtClean="0">
                <a:latin typeface="Verdana"/>
                <a:cs typeface="Verdana"/>
              </a:rPr>
              <a:t>, a </a:t>
            </a:r>
            <a:r>
              <a:rPr lang="en-US" sz="2800" b="1" dirty="0" err="1" smtClean="0">
                <a:latin typeface="Verdana"/>
                <a:cs typeface="Verdana"/>
              </a:rPr>
              <a:t>scuola</a:t>
            </a:r>
            <a:r>
              <a:rPr lang="en-US" sz="2800" b="1" dirty="0" smtClean="0">
                <a:latin typeface="Verdana"/>
                <a:cs typeface="Verdana"/>
              </a:rPr>
              <a:t>, </a:t>
            </a:r>
            <a:r>
              <a:rPr lang="en-US" sz="2800" b="1" dirty="0" err="1" smtClean="0">
                <a:latin typeface="Verdana"/>
                <a:cs typeface="Verdana"/>
              </a:rPr>
              <a:t>lavorino</a:t>
            </a:r>
            <a:r>
              <a:rPr lang="en-US" sz="2800" b="1" dirty="0" smtClean="0">
                <a:latin typeface="Verdana"/>
                <a:cs typeface="Verdana"/>
              </a:rPr>
              <a:t> da soli, in </a:t>
            </a:r>
            <a:r>
              <a:rPr lang="en-US" sz="2800" b="1" dirty="0" err="1" smtClean="0">
                <a:latin typeface="Verdana"/>
                <a:cs typeface="Verdana"/>
              </a:rPr>
              <a:t>autonomia</a:t>
            </a:r>
            <a:r>
              <a:rPr lang="en-US" sz="2800" b="1" dirty="0" smtClean="0">
                <a:latin typeface="Verdana"/>
                <a:cs typeface="Verdana"/>
              </a:rPr>
              <a:t>.</a:t>
            </a:r>
          </a:p>
          <a:p>
            <a:pPr algn="ctr"/>
            <a:r>
              <a:rPr lang="en-US" sz="2800" b="1" dirty="0" err="1" smtClean="0">
                <a:latin typeface="Verdana"/>
                <a:cs typeface="Verdana"/>
              </a:rPr>
              <a:t>Parlare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chiaro</a:t>
            </a:r>
            <a:r>
              <a:rPr lang="en-US" sz="2800" b="1" dirty="0" smtClean="0">
                <a:latin typeface="Verdana"/>
                <a:cs typeface="Verdana"/>
              </a:rPr>
              <a:t> e lentamente</a:t>
            </a:r>
          </a:p>
          <a:p>
            <a:pPr algn="ctr"/>
            <a:r>
              <a:rPr lang="en-US" sz="2800" b="1" dirty="0" err="1" smtClean="0">
                <a:latin typeface="Verdana"/>
                <a:cs typeface="Verdana"/>
              </a:rPr>
              <a:t>Utilizzare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il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linguaggio</a:t>
            </a:r>
            <a:r>
              <a:rPr lang="en-US" sz="2800" b="1" dirty="0" smtClean="0">
                <a:latin typeface="Verdana"/>
                <a:cs typeface="Verdana"/>
              </a:rPr>
              <a:t> NV (CAA, carte </a:t>
            </a:r>
            <a:r>
              <a:rPr lang="en-US" sz="2800" b="1" dirty="0" err="1" smtClean="0">
                <a:latin typeface="Verdana"/>
                <a:cs typeface="Verdana"/>
              </a:rPr>
              <a:t>accessibilità</a:t>
            </a:r>
            <a:r>
              <a:rPr lang="en-US" sz="2800" b="1" dirty="0" smtClean="0">
                <a:latin typeface="Verdana"/>
                <a:cs typeface="Verdana"/>
              </a:rPr>
              <a:t>) e </a:t>
            </a:r>
            <a:r>
              <a:rPr lang="en-US" sz="2800" b="1" dirty="0" err="1" smtClean="0">
                <a:latin typeface="Verdana"/>
                <a:cs typeface="Verdana"/>
              </a:rPr>
              <a:t>aiuti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visivi</a:t>
            </a:r>
            <a:r>
              <a:rPr lang="en-US" sz="2800" b="1" dirty="0" smtClean="0">
                <a:latin typeface="Verdana"/>
                <a:cs typeface="Verdana"/>
              </a:rPr>
              <a:t> (</a:t>
            </a:r>
            <a:r>
              <a:rPr lang="en-US" sz="2800" b="1" dirty="0" err="1" smtClean="0">
                <a:latin typeface="Verdana"/>
                <a:cs typeface="Verdana"/>
              </a:rPr>
              <a:t>fiaba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cinese</a:t>
            </a:r>
            <a:r>
              <a:rPr lang="en-US" sz="2800" b="1" dirty="0" smtClean="0">
                <a:latin typeface="Verdana"/>
                <a:cs typeface="Verdana"/>
              </a:rPr>
              <a:t>).</a:t>
            </a:r>
            <a:endParaRPr lang="en-US" sz="2800" b="1" dirty="0" smtClean="0">
              <a:latin typeface="Verdana"/>
              <a:cs typeface="Verdana"/>
            </a:endParaRPr>
          </a:p>
          <a:p>
            <a:pPr algn="ctr"/>
            <a:r>
              <a:rPr lang="en-US" sz="2800" b="1" dirty="0" smtClean="0">
                <a:latin typeface="Verdana"/>
                <a:cs typeface="Verdana"/>
              </a:rPr>
              <a:t>Dare </a:t>
            </a:r>
            <a:r>
              <a:rPr lang="en-US" sz="2800" b="1" dirty="0" err="1" smtClean="0">
                <a:latin typeface="Verdana"/>
                <a:cs typeface="Verdana"/>
              </a:rPr>
              <a:t>il</a:t>
            </a:r>
            <a:r>
              <a:rPr lang="en-US" sz="2800" b="1" dirty="0" smtClean="0">
                <a:latin typeface="Verdana"/>
                <a:cs typeface="Verdana"/>
              </a:rPr>
              <a:t> tempo </a:t>
            </a:r>
            <a:r>
              <a:rPr lang="en-US" sz="2800" b="1" dirty="0" err="1" smtClean="0">
                <a:latin typeface="Verdana"/>
                <a:cs typeface="Verdana"/>
              </a:rPr>
              <a:t>necessario</a:t>
            </a:r>
            <a:r>
              <a:rPr lang="en-US" sz="2800" b="1" dirty="0" smtClean="0">
                <a:latin typeface="Verdana"/>
                <a:cs typeface="Verdana"/>
              </a:rPr>
              <a:t>  a </a:t>
            </a:r>
            <a:r>
              <a:rPr lang="en-US" sz="2800" b="1" dirty="0" err="1" smtClean="0">
                <a:latin typeface="Verdana"/>
                <a:cs typeface="Verdana"/>
              </a:rPr>
              <a:t>tutti</a:t>
            </a:r>
            <a:r>
              <a:rPr lang="en-US" sz="2800" b="1" dirty="0" smtClean="0">
                <a:latin typeface="Verdana"/>
                <a:cs typeface="Verdana"/>
              </a:rPr>
              <a:t> per </a:t>
            </a:r>
            <a:r>
              <a:rPr lang="en-US" sz="2800" b="1" dirty="0" err="1" smtClean="0">
                <a:latin typeface="Verdana"/>
                <a:cs typeface="Verdana"/>
              </a:rPr>
              <a:t>esprimersi</a:t>
            </a:r>
            <a:endParaRPr lang="en-US" sz="2800" b="1" dirty="0" smtClean="0">
              <a:latin typeface="Verdana"/>
              <a:cs typeface="Verdana"/>
            </a:endParaRPr>
          </a:p>
          <a:p>
            <a:pPr algn="ctr"/>
            <a:r>
              <a:rPr lang="en-US" sz="2800" b="1" dirty="0" err="1" smtClean="0">
                <a:latin typeface="Verdana"/>
                <a:cs typeface="Verdana"/>
              </a:rPr>
              <a:t>Prendere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sul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serio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cio</a:t>
            </a:r>
            <a:r>
              <a:rPr lang="en-US" sz="2800" b="1" dirty="0" smtClean="0">
                <a:latin typeface="Verdana"/>
                <a:cs typeface="Verdana"/>
              </a:rPr>
              <a:t>’ </a:t>
            </a:r>
            <a:r>
              <a:rPr lang="en-US" sz="2800" b="1" dirty="0" err="1" smtClean="0">
                <a:latin typeface="Verdana"/>
                <a:cs typeface="Verdana"/>
              </a:rPr>
              <a:t>che</a:t>
            </a:r>
            <a:r>
              <a:rPr lang="en-US" sz="2800" b="1" dirty="0" smtClean="0">
                <a:latin typeface="Verdana"/>
                <a:cs typeface="Verdana"/>
              </a:rPr>
              <a:t> </a:t>
            </a:r>
            <a:r>
              <a:rPr lang="en-US" sz="2800" b="1" dirty="0" err="1" smtClean="0">
                <a:latin typeface="Verdana"/>
                <a:cs typeface="Verdana"/>
              </a:rPr>
              <a:t>hanno</a:t>
            </a:r>
            <a:r>
              <a:rPr lang="en-US" sz="2800" b="1" dirty="0" smtClean="0">
                <a:latin typeface="Verdana"/>
                <a:cs typeface="Verdana"/>
              </a:rPr>
              <a:t> da dire</a:t>
            </a:r>
          </a:p>
          <a:p>
            <a:pPr algn="ctr"/>
            <a:endParaRPr lang="en-US" sz="28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869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VALUTAZIONE RIFERITA AL PEI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991" y="1693189"/>
            <a:ext cx="7620979" cy="1081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utodeterm e gravi disabilita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24"/>
            <a:ext cx="9144000" cy="6195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470025"/>
            <a:ext cx="5203311" cy="22241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1" y="3694157"/>
            <a:ext cx="8458200" cy="26935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4155" y="192524"/>
            <a:ext cx="8739846" cy="846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152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Verdana"/>
                <a:cs typeface="Verdana"/>
              </a:rPr>
              <a:t>VALUTAZIONE RIFERITA AL PEI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" y="1431999"/>
            <a:ext cx="52033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/>
                <a:cs typeface="Verdana"/>
              </a:rPr>
              <a:t>VALUTIAMO CIO’CHE UN ALLIEVO SA O SA FARE. E LO VALUTIAMO AVENDO COME PUNTO DI RIFERIMENTO IL PEI.</a:t>
            </a:r>
          </a:p>
          <a:p>
            <a:r>
              <a:rPr lang="en-US" sz="2400" dirty="0" smtClean="0">
                <a:latin typeface="Verdana"/>
                <a:cs typeface="Verdana"/>
              </a:rPr>
              <a:t>ES. VOTO DI ITALIANO RIFERITO ALLA COMUNICAZIONE IN GENERALE, VOTO DI STORIA ALLA CONSAPEVOLEZZA DEL VISSUTO PERSONALE...</a:t>
            </a:r>
          </a:p>
          <a:p>
            <a:r>
              <a:rPr lang="en-US" sz="2400" dirty="0" smtClean="0">
                <a:latin typeface="Verdana"/>
                <a:cs typeface="Verdana"/>
              </a:rPr>
              <a:t>E IL 6 CORRISPONDERA’ AD UNA ACQUISIZIONE MINIMA DEGLI OBIETTIVI</a:t>
            </a:r>
            <a:r>
              <a:rPr lang="mr-IN" sz="2400" dirty="0" smtClean="0">
                <a:latin typeface="Verdana"/>
                <a:cs typeface="Verdana"/>
              </a:rPr>
              <a:t>…</a:t>
            </a:r>
            <a:r>
              <a:rPr lang="it-IT" sz="2400" dirty="0" smtClean="0">
                <a:latin typeface="Verdana"/>
                <a:cs typeface="Verdana"/>
              </a:rPr>
              <a:t>.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32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d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8" y="1478182"/>
            <a:ext cx="7962900" cy="4343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286338" y="2011091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3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VALUTAZIONE RIFERITA AL PEI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991" y="1693189"/>
            <a:ext cx="7620979" cy="1081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chema scu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675"/>
            <a:ext cx="9144000" cy="5253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Verdana"/>
                <a:cs typeface="Verdana"/>
              </a:rPr>
              <a:t>Trattenimento</a:t>
            </a:r>
            <a:r>
              <a:rPr lang="en-US" sz="1400" b="1" dirty="0" smtClean="0">
                <a:latin typeface="Verdana"/>
                <a:cs typeface="Verdana"/>
              </a:rPr>
              <a:t> 1 anno nota </a:t>
            </a:r>
            <a:r>
              <a:rPr lang="en-US" sz="1400" b="1" dirty="0" smtClean="0">
                <a:latin typeface="Verdana"/>
                <a:cs typeface="Verdana"/>
              </a:rPr>
              <a:t>MIUR 547 /14;  </a:t>
            </a:r>
            <a:r>
              <a:rPr lang="en-US" sz="1400" b="1" dirty="0" err="1" smtClean="0">
                <a:latin typeface="Verdana"/>
                <a:cs typeface="Verdana"/>
              </a:rPr>
              <a:t>deroga</a:t>
            </a:r>
            <a:r>
              <a:rPr lang="en-US" sz="1400" b="1" dirty="0" smtClean="0">
                <a:latin typeface="Verdana"/>
                <a:cs typeface="Verdana"/>
              </a:rPr>
              <a:t>: </a:t>
            </a:r>
            <a:r>
              <a:rPr lang="en-US" sz="1400" b="1" dirty="0" err="1" smtClean="0">
                <a:latin typeface="Verdana"/>
                <a:cs typeface="Verdana"/>
              </a:rPr>
              <a:t>tre</a:t>
            </a:r>
            <a:r>
              <a:rPr lang="en-US" sz="1400" b="1" dirty="0" smtClean="0">
                <a:latin typeface="Verdana"/>
                <a:cs typeface="Verdana"/>
              </a:rPr>
              <a:t> </a:t>
            </a:r>
            <a:r>
              <a:rPr lang="en-US" sz="1400" b="1" dirty="0" err="1" smtClean="0">
                <a:latin typeface="Verdana"/>
                <a:cs typeface="Verdana"/>
              </a:rPr>
              <a:t>ripetenze</a:t>
            </a:r>
            <a:r>
              <a:rPr lang="en-US" sz="1400" b="1" dirty="0" smtClean="0">
                <a:latin typeface="Verdana"/>
                <a:cs typeface="Verdana"/>
              </a:rPr>
              <a:t>: </a:t>
            </a:r>
            <a:r>
              <a:rPr lang="en-US" sz="1400" b="1" dirty="0">
                <a:latin typeface="Verdana"/>
                <a:cs typeface="Verdana"/>
              </a:rPr>
              <a:t>a</a:t>
            </a:r>
            <a:r>
              <a:rPr lang="en-US" sz="1400" b="1" dirty="0" smtClean="0">
                <a:latin typeface="Verdana"/>
                <a:cs typeface="Verdana"/>
              </a:rPr>
              <a:t>rt.316, DL 297/94</a:t>
            </a:r>
            <a:r>
              <a:rPr lang="en-US" sz="1400" b="1" dirty="0" smtClean="0">
                <a:latin typeface="Verdana"/>
                <a:cs typeface="Verdana"/>
              </a:rPr>
              <a:t>;</a:t>
            </a:r>
          </a:p>
          <a:p>
            <a:pPr algn="ctr"/>
            <a:r>
              <a:rPr lang="en-US" sz="1400" b="1" dirty="0" smtClean="0">
                <a:latin typeface="Verdana"/>
                <a:cs typeface="Verdana"/>
              </a:rPr>
              <a:t> </a:t>
            </a:r>
            <a:r>
              <a:rPr lang="en-US" sz="1400" b="1" dirty="0" smtClean="0">
                <a:latin typeface="Verdana"/>
                <a:cs typeface="Verdana"/>
              </a:rPr>
              <a:t>OM 90/01 ESAMI</a:t>
            </a:r>
            <a:endParaRPr lang="en-US" sz="14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367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/>
                <a:cs typeface="Verdana"/>
              </a:rPr>
              <a:t>VALUTAZIONE RIFERITA AL PEI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991" y="1693189"/>
            <a:ext cx="7620979" cy="10817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Schermata 2019-10-14 alle 07.31.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4" y="1052827"/>
            <a:ext cx="8387785" cy="58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vasO OK FE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81" y="1333500"/>
            <a:ext cx="5791200" cy="5524500"/>
          </a:xfrm>
          <a:prstGeom prst="rect">
            <a:avLst/>
          </a:prstGeom>
        </p:spPr>
      </p:pic>
      <p:pic>
        <p:nvPicPr>
          <p:cNvPr id="9" name="Picture 8" descr="HAP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81" y="3556900"/>
            <a:ext cx="2200733" cy="2200733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6499265" y="5289406"/>
            <a:ext cx="1157916" cy="1327559"/>
          </a:xfrm>
          <a:prstGeom prst="mathPlus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65981" y="1333500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71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 S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TUDI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ERSONALIZZATO</a:t>
            </a:r>
            <a:endParaRPr lang="en-US" sz="32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501" y="1424551"/>
            <a:ext cx="6468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PEI/PSP: PROGRAMMAZIONE DIDATTICA</a:t>
            </a:r>
          </a:p>
        </p:txBody>
      </p:sp>
      <p:pic>
        <p:nvPicPr>
          <p:cNvPr id="4" name="Picture 3" descr="riunioni docen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34" y="2378658"/>
            <a:ext cx="4217176" cy="3323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6185" y="5549843"/>
            <a:ext cx="9360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Verdana"/>
              <a:cs typeface="Verdana"/>
            </a:endParaRPr>
          </a:p>
          <a:p>
            <a:pPr algn="ctr"/>
            <a:r>
              <a:rPr lang="en-US" sz="2800" dirty="0" smtClean="0">
                <a:latin typeface="Verdana"/>
                <a:cs typeface="Verdana"/>
              </a:rPr>
              <a:t>NO ESAMI INTEGRATIVI (ART.15 OM 90/91)</a:t>
            </a:r>
          </a:p>
        </p:txBody>
      </p:sp>
      <p:pic>
        <p:nvPicPr>
          <p:cNvPr id="3" name="Picture 2" descr="piano_studi_personalizza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5" y="423036"/>
            <a:ext cx="8014219" cy="52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5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latin typeface="Verdana"/>
                <a:cs typeface="Verdana"/>
              </a:rPr>
              <a:t>IN</a:t>
            </a:r>
            <a:r>
              <a:rPr lang="en-US" b="1" dirty="0" smtClean="0">
                <a:latin typeface="Verdana"/>
                <a:cs typeface="Verdana"/>
              </a:rPr>
              <a:t> </a:t>
            </a:r>
            <a:r>
              <a:rPr lang="en-US" sz="3200" b="1" dirty="0" smtClean="0">
                <a:latin typeface="Verdana"/>
                <a:cs typeface="Verdana"/>
              </a:rPr>
              <a:t>SINTESI</a:t>
            </a:r>
            <a:endParaRPr lang="en-US" sz="3200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9538" y="5304148"/>
            <a:ext cx="1134977" cy="864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ALENDARIO ADEMPIMEN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98"/>
            <a:ext cx="9144000" cy="582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INCLUSIONE: RISORSE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circle pie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1" y="917339"/>
            <a:ext cx="7939705" cy="5940661"/>
          </a:xfrm>
          <a:prstGeom prst="rect">
            <a:avLst/>
          </a:prstGeom>
          <a:solidFill>
            <a:srgbClr val="FFE814"/>
          </a:solidFill>
        </p:spPr>
      </p:pic>
    </p:spTree>
    <p:extLst>
      <p:ext uri="{BB962C8B-B14F-4D97-AF65-F5344CB8AC3E}">
        <p14:creationId xmlns:p14="http://schemas.microsoft.com/office/powerpoint/2010/main" val="380217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CC66FF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4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504D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C0504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6439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DPR.81/09 ART 5, c.2.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limite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massimo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alunni</a:t>
            </a:r>
            <a:endParaRPr lang="en-US" sz="3200" b="1" dirty="0">
              <a:solidFill>
                <a:srgbClr val="CC66FF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8774" y="1305911"/>
            <a:ext cx="6625226" cy="3937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09598"/>
            <a:ext cx="9144000" cy="31320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hermata 2019-10-22 alle 19.20.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75" y="916117"/>
            <a:ext cx="6625225" cy="43270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86439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ART.13, L.104/92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4151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504D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C0504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6439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DPR.81/09 ART 5, c.2.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limite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massimo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alunni</a:t>
            </a:r>
            <a:endParaRPr lang="en-US" sz="3200" b="1" dirty="0">
              <a:solidFill>
                <a:srgbClr val="CC66FF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8774" y="1305911"/>
            <a:ext cx="6625226" cy="3937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09598"/>
            <a:ext cx="9144000" cy="31320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hermata 2019-10-22 alle 19.20.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75" y="916117"/>
            <a:ext cx="6625225" cy="43270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86439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DS, ENTI LOCALI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442" y="1305911"/>
            <a:ext cx="2005332" cy="967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7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504D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C0504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6439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DPR.81/09 ART 5, c.2.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limite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massimo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alunni</a:t>
            </a:r>
            <a:endParaRPr lang="en-US" sz="3200" b="1" dirty="0">
              <a:solidFill>
                <a:srgbClr val="CC66FF"/>
              </a:solidFill>
              <a:latin typeface="Verdana"/>
              <a:cs typeface="Verdan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8774" y="1305911"/>
            <a:ext cx="6625226" cy="3937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09598"/>
            <a:ext cx="9144000" cy="31320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hermata 2019-10-22 alle 19.20.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75" y="916117"/>
            <a:ext cx="6625225" cy="43270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66000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COSTRUTTORE DI</a:t>
            </a:r>
            <a:r>
              <a:rPr lang="en-US" sz="3200" b="1" dirty="0" smtClean="0">
                <a:solidFill>
                  <a:srgbClr val="FF0000"/>
                </a:solidFill>
                <a:latin typeface="Verdana"/>
                <a:cs typeface="Verdana"/>
              </a:rPr>
              <a:t> CONTESTI </a:t>
            </a:r>
            <a:r>
              <a:rPr lang="en-US" sz="3200" b="1" dirty="0" err="1" smtClean="0">
                <a:solidFill>
                  <a:srgbClr val="000000"/>
                </a:solidFill>
                <a:latin typeface="Verdana"/>
                <a:cs typeface="Verdana"/>
              </a:rPr>
              <a:t>che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Verdana"/>
                <a:cs typeface="Verdana"/>
              </a:rPr>
              <a:t>permettano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erdana"/>
                <a:cs typeface="Verdana"/>
              </a:rPr>
              <a:t>AUTONOMIA</a:t>
            </a:r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lang="en-US" sz="3200" b="1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sz="3200" b="1" dirty="0" smtClean="0">
                <a:latin typeface="Verdana"/>
                <a:cs typeface="Verdana"/>
              </a:rPr>
              <a:t>non satellite</a:t>
            </a:r>
            <a:endParaRPr lang="en-US" sz="3200" b="1" dirty="0" smtClean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442" y="2303225"/>
            <a:ext cx="2005332" cy="9382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34877" y="2489558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chi segue vs figlio a scuola?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5458"/>
          <a:stretch>
            <a:fillRect/>
          </a:stretch>
        </p:blipFill>
        <p:spPr/>
      </p:pic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504D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C0504D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286338" y="2263229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1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BBB59"/>
                </a:solidFill>
                <a:latin typeface="Verdana"/>
                <a:cs typeface="Verdana"/>
              </a:rPr>
              <a:t>RISORSE </a:t>
            </a:r>
            <a:r>
              <a:rPr lang="en-US" sz="3200" b="1" dirty="0" smtClean="0">
                <a:solidFill>
                  <a:schemeClr val="tx2"/>
                </a:solidFill>
                <a:latin typeface="Verdana"/>
                <a:cs typeface="Verdana"/>
              </a:rPr>
              <a:t>A SCUOLA</a:t>
            </a:r>
            <a:endParaRPr lang="en-US" sz="3200" b="1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6439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Art.5, c.2, DPR 81/09 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9877" y="2144868"/>
            <a:ext cx="2315637" cy="3098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5514" y="2741757"/>
            <a:ext cx="4212166" cy="25014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3443" y="967681"/>
            <a:ext cx="1876434" cy="2928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12690" y="1235523"/>
            <a:ext cx="2304989" cy="2928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chermata 2019-10-20 alle 11.32.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34" y="2792995"/>
            <a:ext cx="2882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e appartenenz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-1808"/>
          <a:stretch>
            <a:fillRect/>
          </a:stretch>
        </p:blipFill>
        <p:spPr>
          <a:xfrm>
            <a:off x="634877" y="1078265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 flipV="1">
            <a:off x="634877" y="2489558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1764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ELEMENTI STRUTTURALI  DELL’INCLUSIONE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34877" y="1985281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6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VASO CREPA TRI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13" y="1255707"/>
            <a:ext cx="5791200" cy="5524500"/>
          </a:xfrm>
          <a:prstGeom prst="rect">
            <a:avLst/>
          </a:prstGeom>
        </p:spPr>
      </p:pic>
      <p:pic>
        <p:nvPicPr>
          <p:cNvPr id="7" name="Picture 6" descr="TRI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14" y="4507307"/>
            <a:ext cx="2331264" cy="2272899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 flipH="1">
            <a:off x="1869361" y="1799398"/>
            <a:ext cx="987587" cy="1373070"/>
          </a:xfrm>
          <a:prstGeom prst="mathMinu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83813" y="1243007"/>
            <a:ext cx="57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73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F497D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1F497D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64398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C.COLLETTIVO E D.LGVO 66/17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9876" y="967681"/>
            <a:ext cx="2690927" cy="1139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5514" y="967681"/>
            <a:ext cx="4212166" cy="4275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3443" y="967681"/>
            <a:ext cx="1876434" cy="2928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912148"/>
            <a:ext cx="4495800" cy="21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ELEMENTI STRUTTURALI  </a:t>
            </a:r>
          </a:p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(CONTESTO INCLUSIVO)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92" y="1059577"/>
            <a:ext cx="87197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CONDIVISIONE DI TEMPO, SPAZI E GRUPPI</a:t>
            </a:r>
          </a:p>
          <a:p>
            <a:pPr algn="ctr"/>
            <a:endParaRPr lang="en-US" sz="2800" dirty="0" smtClean="0">
              <a:latin typeface="Verdana"/>
              <a:cs typeface="Verdana"/>
            </a:endParaRPr>
          </a:p>
          <a:p>
            <a:r>
              <a:rPr lang="en-US" sz="2800" b="1" dirty="0" smtClean="0">
                <a:solidFill>
                  <a:srgbClr val="C0504D"/>
                </a:solidFill>
                <a:latin typeface="Verdana"/>
                <a:cs typeface="Verdana"/>
              </a:rPr>
              <a:t> F</a:t>
            </a:r>
            <a:r>
              <a:rPr lang="en-US" sz="2800" dirty="0" smtClean="0">
                <a:latin typeface="Verdana"/>
                <a:cs typeface="Verdana"/>
              </a:rPr>
              <a:t>: CONDIVISIONE DELLE ATTIVITA’</a:t>
            </a:r>
          </a:p>
          <a:p>
            <a:pPr algn="ctr"/>
            <a:endParaRPr lang="en-US" sz="2800" dirty="0" smtClean="0">
              <a:latin typeface="Verdana"/>
              <a:cs typeface="Verdana"/>
            </a:endParaRPr>
          </a:p>
          <a:p>
            <a:pPr algn="ctr"/>
            <a:endParaRPr lang="en-US" sz="2800" dirty="0">
              <a:latin typeface="Verdana"/>
              <a:cs typeface="Verdana"/>
            </a:endParaRPr>
          </a:p>
        </p:txBody>
      </p:sp>
      <p:pic>
        <p:nvPicPr>
          <p:cNvPr id="6" name="Picture 5" descr="IMG_20190405_110513090_HD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3915"/>
            <a:ext cx="9228812" cy="54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ELEMENTI FUNZIONALI DELL’INCLUSIONE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92" y="1529612"/>
            <a:ext cx="8719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Verdana"/>
              <a:cs typeface="Verdana"/>
            </a:endParaRPr>
          </a:p>
          <a:p>
            <a:pPr algn="ctr"/>
            <a:endParaRPr lang="en-US" sz="2800" dirty="0">
              <a:latin typeface="Verdana"/>
              <a:cs typeface="Verdana"/>
            </a:endParaRPr>
          </a:p>
        </p:txBody>
      </p:sp>
      <p:pic>
        <p:nvPicPr>
          <p:cNvPr id="7" name="Picture 6" descr="GEOMAF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9613"/>
            <a:ext cx="9144000" cy="53283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492" y="1059577"/>
            <a:ext cx="8719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Verdana"/>
                <a:cs typeface="Verdana"/>
              </a:rPr>
              <a:t>CONDIVISIONE DELLE ATTIVITA’</a:t>
            </a:r>
          </a:p>
          <a:p>
            <a:pPr algn="ctr"/>
            <a:endParaRPr lang="en-US" sz="2800" dirty="0" smtClean="0">
              <a:latin typeface="Verdana"/>
              <a:cs typeface="Verdana"/>
            </a:endParaRPr>
          </a:p>
          <a:p>
            <a:pPr algn="ctr"/>
            <a:endParaRPr lang="en-US" sz="2800" dirty="0" smtClean="0">
              <a:latin typeface="Verdana"/>
              <a:cs typeface="Verdana"/>
            </a:endParaRPr>
          </a:p>
          <a:p>
            <a:pPr algn="ctr"/>
            <a:endParaRPr lang="en-US" sz="2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6457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P</a:t>
            </a:r>
            <a:r>
              <a:rPr lang="en-US" sz="3200" dirty="0" smtClean="0">
                <a:latin typeface="Verdana"/>
                <a:cs typeface="Verdana"/>
              </a:rPr>
              <a:t>IANO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DUCATIVO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3366FF"/>
                </a:solidFill>
                <a:latin typeface="Verdana"/>
                <a:cs typeface="Verdana"/>
              </a:rPr>
              <a:t>I</a:t>
            </a:r>
            <a:r>
              <a:rPr lang="en-US" sz="3200" dirty="0" smtClean="0">
                <a:latin typeface="Verdana"/>
                <a:cs typeface="Verdana"/>
              </a:rPr>
              <a:t>NDIVIDUALIZZATO</a:t>
            </a:r>
            <a:endParaRPr lang="en-US" sz="3200" dirty="0">
              <a:latin typeface="Verdana"/>
              <a:cs typeface="Verdana"/>
            </a:endParaRPr>
          </a:p>
        </p:txBody>
      </p:sp>
      <p:pic>
        <p:nvPicPr>
          <p:cNvPr id="4" name="Picture 3" descr="P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2019" cy="6858000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2676497" y="2675086"/>
            <a:ext cx="2593042" cy="1875771"/>
          </a:xfrm>
          <a:prstGeom prst="donut">
            <a:avLst>
              <a:gd name="adj" fmla="val 225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645961" y="4070743"/>
            <a:ext cx="2593042" cy="1704260"/>
          </a:xfrm>
          <a:prstGeom prst="donut">
            <a:avLst>
              <a:gd name="adj" fmla="val 225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391" y="2339904"/>
            <a:ext cx="1781614" cy="1695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391" y="2339904"/>
            <a:ext cx="1622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PEI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Come</a:t>
            </a:r>
            <a:endParaRPr lang="en-US" sz="24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piano </a:t>
            </a:r>
            <a:r>
              <a:rPr lang="en-US" sz="2400" b="1" dirty="0">
                <a:solidFill>
                  <a:schemeClr val="bg1"/>
                </a:solidFill>
                <a:latin typeface="Verdana"/>
                <a:cs typeface="Verdana"/>
              </a:rPr>
              <a:t>di </a:t>
            </a:r>
            <a:r>
              <a:rPr lang="en-US" sz="2400" b="1" dirty="0" err="1" smtClean="0">
                <a:solidFill>
                  <a:schemeClr val="bg1"/>
                </a:solidFill>
                <a:latin typeface="Verdana"/>
                <a:cs typeface="Verdana"/>
              </a:rPr>
              <a:t>studi</a:t>
            </a:r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88746" y="486479"/>
            <a:ext cx="1567350" cy="18534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39003" y="243239"/>
            <a:ext cx="3245712" cy="10445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39003" y="3153060"/>
            <a:ext cx="3245712" cy="10445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239003" y="4197626"/>
            <a:ext cx="3245712" cy="13968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39003" y="1563928"/>
            <a:ext cx="3245712" cy="19763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6329" y="0"/>
            <a:ext cx="4035690" cy="23399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69540" y="1470024"/>
            <a:ext cx="3874460" cy="41244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2" y="5938138"/>
            <a:ext cx="9144001" cy="91986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chemeClr val="tx2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45537" y="243239"/>
            <a:ext cx="2293465" cy="24318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nut 18"/>
          <p:cNvSpPr/>
          <p:nvPr/>
        </p:nvSpPr>
        <p:spPr>
          <a:xfrm>
            <a:off x="2595427" y="707928"/>
            <a:ext cx="2593042" cy="1967158"/>
          </a:xfrm>
          <a:prstGeom prst="donut">
            <a:avLst>
              <a:gd name="adj" fmla="val 22557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5537" y="1470024"/>
            <a:ext cx="186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OBIETTTIVI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209" y="6162065"/>
            <a:ext cx="881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Verdana"/>
                <a:cs typeface="Verdana"/>
              </a:rPr>
              <a:t>CONTENUTI E STRUMENTI</a:t>
            </a:r>
            <a:endParaRPr lang="en-US" sz="24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61724" y="3120814"/>
            <a:ext cx="1648419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161724" y="4649911"/>
            <a:ext cx="1648419" cy="6202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45538" y="3355566"/>
            <a:ext cx="20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MODALITA’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5537" y="4834577"/>
            <a:ext cx="208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Verdana"/>
                <a:cs typeface="Verdana"/>
              </a:rPr>
              <a:t>VERIFICA</a:t>
            </a:r>
            <a:endParaRPr lang="en-US" b="1" dirty="0">
              <a:latin typeface="Verdana"/>
              <a:cs typeface="Verdana"/>
            </a:endParaRPr>
          </a:p>
        </p:txBody>
      </p:sp>
      <p:pic>
        <p:nvPicPr>
          <p:cNvPr id="30" name="Picture 29" descr="riunioni docen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86" y="2071972"/>
            <a:ext cx="27432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INCLUSIONE: RISORSE A SCUOLA</a:t>
            </a:r>
            <a:endParaRPr lang="en-US" sz="3200" b="1" dirty="0">
              <a:solidFill>
                <a:srgbClr val="CC66FF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5864398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DPR.81/09 ART 5, c.2.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limite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massimo</a:t>
            </a:r>
            <a:r>
              <a:rPr lang="en-US" sz="3200" b="1" dirty="0" smtClean="0">
                <a:solidFill>
                  <a:srgbClr val="CC66FF"/>
                </a:solidFill>
                <a:latin typeface="Verdana"/>
                <a:cs typeface="Verdana"/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  <a:latin typeface="Verdana"/>
                <a:cs typeface="Verdana"/>
              </a:rPr>
              <a:t>alunni</a:t>
            </a:r>
            <a:endParaRPr lang="en-US" sz="3200" b="1" dirty="0">
              <a:solidFill>
                <a:srgbClr val="CC66FF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pluriclas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2" y="1305911"/>
            <a:ext cx="8895558" cy="5552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906" y="567135"/>
            <a:ext cx="702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/>
                <a:cs typeface="Verdana"/>
              </a:rPr>
              <a:t>RENZO VIANELLO, DISABILITA’ INTELLETTIVE.IT</a:t>
            </a:r>
          </a:p>
          <a:p>
            <a:pPr algn="ctr"/>
            <a:endParaRPr lang="en-US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0309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79646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F79646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11369"/>
            <a:ext cx="6524212" cy="4264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hermata 2019-10-22 alle 19.5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73533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05911"/>
            <a:ext cx="70727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Art.9, DLGVO 66/17 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1288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34877" y="2489558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34877" y="1985281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79646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F79646"/>
              </a:solidFill>
              <a:latin typeface="Verdana"/>
              <a:cs typeface="Verdana"/>
            </a:endParaRPr>
          </a:p>
        </p:txBody>
      </p:sp>
      <p:pic>
        <p:nvPicPr>
          <p:cNvPr id="3" name="Content Placeholder 2" descr="g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 r="1635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 flipV="1">
            <a:off x="399296" y="2555907"/>
            <a:ext cx="1269755" cy="5042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2020" y="757402"/>
            <a:ext cx="70727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GLI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004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79646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F79646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soggetti inclusi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" y="1305911"/>
            <a:ext cx="8404238" cy="3937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11369"/>
            <a:ext cx="6524212" cy="42641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05911"/>
            <a:ext cx="70727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Verdana"/>
                <a:cs typeface="Verdana"/>
              </a:rPr>
              <a:t>Art.9, DLGVO 66/17 </a:t>
            </a:r>
            <a:endParaRPr lang="en-US" sz="32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pic>
        <p:nvPicPr>
          <p:cNvPr id="5" name="Picture 4" descr="Gruppo+di+lavoro+per+l’inclusione+(GLHI+o+GLI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4697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34759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79646"/>
                </a:solidFill>
                <a:latin typeface="Verdana"/>
                <a:cs typeface="Verdana"/>
              </a:rPr>
              <a:t>RISORSE A SCUOLA</a:t>
            </a:r>
            <a:endParaRPr lang="en-US" sz="3200" b="1" dirty="0">
              <a:solidFill>
                <a:srgbClr val="F79646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020" y="757402"/>
            <a:ext cx="70727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GLI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5034" y="2469762"/>
            <a:ext cx="678965" cy="43882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2469762"/>
            <a:ext cx="8291825" cy="357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3541" y="2932934"/>
            <a:ext cx="61993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Verdana"/>
                <a:cs typeface="Verdana"/>
              </a:rPr>
              <a:t>DIRIGENTE, DOCENTI, ATA, STUDENTI, GENITORI, RAPPRESENTANTI DELLE ASSOCIAZIONI TERRITORIALI DELLE PERSONE CON DISABILITA’</a:t>
            </a:r>
            <a:endParaRPr lang="en-US" sz="24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727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elo con 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70" y="0"/>
            <a:ext cx="476577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29117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61544" y="0"/>
            <a:ext cx="228245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4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64049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67449" y="0"/>
            <a:ext cx="157655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61" y="1833605"/>
            <a:ext cx="6473785" cy="50243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0496" y="1"/>
            <a:ext cx="5926953" cy="18336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0061" y="705646"/>
            <a:ext cx="62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A. Mantegna, Madonna col Bambino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257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I-due-vasi cMI DISPI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5" y="1281801"/>
            <a:ext cx="5715000" cy="5473700"/>
          </a:xfrm>
          <a:prstGeom prst="rect">
            <a:avLst/>
          </a:prstGeom>
        </p:spPr>
      </p:pic>
      <p:pic>
        <p:nvPicPr>
          <p:cNvPr id="9" name="Picture 8" descr="TRIS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97" y="1241097"/>
            <a:ext cx="5616903" cy="5616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7196" y="4868960"/>
            <a:ext cx="2414808" cy="18865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Minus 6"/>
          <p:cNvSpPr/>
          <p:nvPr/>
        </p:nvSpPr>
        <p:spPr>
          <a:xfrm flipH="1">
            <a:off x="2039482" y="4868960"/>
            <a:ext cx="1311258" cy="1373070"/>
          </a:xfrm>
          <a:prstGeom prst="mathMinus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458523" y="567135"/>
            <a:ext cx="3543482" cy="6188367"/>
          </a:xfrm>
          <a:prstGeom prst="donut">
            <a:avLst>
              <a:gd name="adj" fmla="val 413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27097" y="5962140"/>
            <a:ext cx="738042" cy="782009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569940" y="5905214"/>
            <a:ext cx="914400" cy="76837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484340" y="5504449"/>
            <a:ext cx="567936" cy="789442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0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64049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484" y="0"/>
            <a:ext cx="79095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0496" y="1"/>
            <a:ext cx="5926953" cy="18336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hermata 2019-11-02 alle 13.52.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0" y="2155284"/>
            <a:ext cx="7835900" cy="1866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0061" y="705646"/>
            <a:ext cx="629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Verdana"/>
                <a:cs typeface="Verdana"/>
              </a:rPr>
              <a:t>IVAN TRESOLDI, POETA DI STRADA</a:t>
            </a:r>
            <a:endParaRPr lang="en-US"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368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64049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34484" y="0"/>
            <a:ext cx="7909517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0496" y="1"/>
            <a:ext cx="5926953" cy="18336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B1B106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NOTA MI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17"/>
            <a:ext cx="9144000" cy="281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2" name="Picture 1" descr="I-due-vasi FIORIjp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36" y="1384300"/>
            <a:ext cx="5715000" cy="5473700"/>
          </a:xfrm>
          <a:prstGeom prst="rect">
            <a:avLst/>
          </a:prstGeom>
        </p:spPr>
      </p:pic>
      <p:pic>
        <p:nvPicPr>
          <p:cNvPr id="5" name="Picture 4" descr="FIO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85" y="4415485"/>
            <a:ext cx="2442514" cy="24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7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641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Verdana"/>
                <a:cs typeface="Verdana"/>
              </a:rPr>
              <a:t>FIABA CINESE</a:t>
            </a:r>
            <a:endParaRPr lang="en-US" sz="3200" b="1" dirty="0">
              <a:solidFill>
                <a:schemeClr val="accent2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I-due-vasi SEM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4" y="1384299"/>
            <a:ext cx="5715000" cy="5473700"/>
          </a:xfrm>
          <a:prstGeom prst="rect">
            <a:avLst/>
          </a:prstGeom>
        </p:spPr>
      </p:pic>
      <p:pic>
        <p:nvPicPr>
          <p:cNvPr id="6" name="Picture 5" descr="SEM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42" y="4344942"/>
            <a:ext cx="2513057" cy="251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1022</Words>
  <Application>Microsoft Macintosh PowerPoint</Application>
  <PresentationFormat>On-screen Show (4:3)</PresentationFormat>
  <Paragraphs>189</Paragraphs>
  <Slides>71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DOCUMENTI PER INCLUDERE</vt:lpstr>
      <vt:lpstr>DOCUMENTI PER INCLUDERE</vt:lpstr>
      <vt:lpstr>CERTIFICAZIONE E  DIAGNOSI FUNZIONALE</vt:lpstr>
      <vt:lpstr>IN SINTESI</vt:lpstr>
      <vt:lpstr>DOCUMENTI PER INCLUDERE</vt:lpstr>
      <vt:lpstr>DOCUMENTI PER INCLUDERE</vt:lpstr>
      <vt:lpstr>ISTRUZIONE E FORMAZIONE</vt:lpstr>
      <vt:lpstr>PROFILO DINAMICO FUNZIONALE</vt:lpstr>
      <vt:lpstr>PROFILO DINAMICO FUNZIONALE</vt:lpstr>
      <vt:lpstr>PROFILO DI FUNZIONAMENTO= D.F. + P.D.F. (D.LGVO 66/17)</vt:lpstr>
      <vt:lpstr>PIANO EDUCATIVO INDIVIDUALIZZATO</vt:lpstr>
      <vt:lpstr>PIANO EDUCATIVO INDIVIDUALIZZATO</vt:lpstr>
      <vt:lpstr>PIANO DI STUDI PERSONALIZZATO</vt:lpstr>
      <vt:lpstr>PIANO EDUCATIVO INDIVIDUALIZZATO</vt:lpstr>
      <vt:lpstr>GRUPPO DI LAVORO PER L’HANDICAP OPERATIVO</vt:lpstr>
      <vt:lpstr>GLHO</vt:lpstr>
      <vt:lpstr>PIANO EDUCATIVO INDIVIDUALIZZATO</vt:lpstr>
      <vt:lpstr>PowerPoint Presentation</vt:lpstr>
      <vt:lpstr>PROGETTO DI VITA: GLOBALE</vt:lpstr>
      <vt:lpstr>PowerPoint Presentation</vt:lpstr>
      <vt:lpstr>PowerPoint Presentation</vt:lpstr>
      <vt:lpstr>VALUTAZIONE RIFERITA AL PEI</vt:lpstr>
      <vt:lpstr>PowerPoint Presentation</vt:lpstr>
      <vt:lpstr>VALUTAZIONE RIFERITA AL PEI</vt:lpstr>
      <vt:lpstr>VALUTAZIONE RIFERITA AL PEI</vt:lpstr>
      <vt:lpstr>PIANO DI STUDI PERSONALIZZATO</vt:lpstr>
      <vt:lpstr>IN SINTESI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RISORSE A SCUOLA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PIANO EDUCATIVO INDIVIDUALIZZATO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NORMATIVA</dc:title>
  <dc:creator>d p</dc:creator>
  <cp:lastModifiedBy>d p</cp:lastModifiedBy>
  <cp:revision>441</cp:revision>
  <dcterms:created xsi:type="dcterms:W3CDTF">2019-10-13T14:26:15Z</dcterms:created>
  <dcterms:modified xsi:type="dcterms:W3CDTF">2019-11-09T10:31:11Z</dcterms:modified>
</cp:coreProperties>
</file>